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24" r:id="rId2"/>
    <p:sldId id="363" r:id="rId3"/>
    <p:sldId id="325" r:id="rId4"/>
    <p:sldId id="326" r:id="rId5"/>
    <p:sldId id="330" r:id="rId6"/>
    <p:sldId id="327" r:id="rId7"/>
    <p:sldId id="328" r:id="rId8"/>
    <p:sldId id="329" r:id="rId9"/>
    <p:sldId id="333" r:id="rId10"/>
    <p:sldId id="334" r:id="rId11"/>
    <p:sldId id="353" r:id="rId12"/>
    <p:sldId id="354" r:id="rId13"/>
    <p:sldId id="362" r:id="rId14"/>
    <p:sldId id="361" r:id="rId15"/>
    <p:sldId id="360" r:id="rId16"/>
    <p:sldId id="359" r:id="rId17"/>
    <p:sldId id="358" r:id="rId18"/>
    <p:sldId id="357" r:id="rId19"/>
    <p:sldId id="356" r:id="rId20"/>
    <p:sldId id="355" r:id="rId21"/>
    <p:sldId id="332" r:id="rId22"/>
    <p:sldId id="352" r:id="rId23"/>
    <p:sldId id="331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64" r:id="rId34"/>
    <p:sldId id="344" r:id="rId35"/>
    <p:sldId id="346" r:id="rId36"/>
    <p:sldId id="280" r:id="rId37"/>
    <p:sldId id="308" r:id="rId38"/>
    <p:sldId id="281" r:id="rId39"/>
    <p:sldId id="347" r:id="rId40"/>
    <p:sldId id="309" r:id="rId41"/>
    <p:sldId id="282" r:id="rId42"/>
    <p:sldId id="283" r:id="rId43"/>
    <p:sldId id="284" r:id="rId44"/>
    <p:sldId id="348" r:id="rId45"/>
    <p:sldId id="285" r:id="rId46"/>
    <p:sldId id="310" r:id="rId47"/>
    <p:sldId id="268" r:id="rId48"/>
    <p:sldId id="319" r:id="rId49"/>
    <p:sldId id="320" r:id="rId50"/>
    <p:sldId id="349" r:id="rId51"/>
    <p:sldId id="311" r:id="rId52"/>
    <p:sldId id="286" r:id="rId53"/>
    <p:sldId id="287" r:id="rId54"/>
    <p:sldId id="312" r:id="rId55"/>
    <p:sldId id="313" r:id="rId56"/>
    <p:sldId id="288" r:id="rId57"/>
    <p:sldId id="290" r:id="rId58"/>
    <p:sldId id="291" r:id="rId59"/>
    <p:sldId id="269" r:id="rId60"/>
    <p:sldId id="321" r:id="rId61"/>
    <p:sldId id="322" r:id="rId62"/>
    <p:sldId id="323" r:id="rId63"/>
    <p:sldId id="350" r:id="rId64"/>
    <p:sldId id="292" r:id="rId65"/>
    <p:sldId id="314" r:id="rId66"/>
    <p:sldId id="315" r:id="rId67"/>
    <p:sldId id="270" r:id="rId68"/>
    <p:sldId id="317" r:id="rId69"/>
    <p:sldId id="318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3" autoAdjust="0"/>
    <p:restoredTop sz="93955" autoAdjust="0"/>
  </p:normalViewPr>
  <p:slideViewPr>
    <p:cSldViewPr snapToGrid="0">
      <p:cViewPr varScale="1">
        <p:scale>
          <a:sx n="68" d="100"/>
          <a:sy n="68" d="100"/>
        </p:scale>
        <p:origin x="74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CA839B4-54E0-4180-8C6A-04B84BB0A65C}" type="datetimeFigureOut">
              <a:rPr lang="ko-KR" altLang="en-US" smtClean="0"/>
              <a:t>2024-12-05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16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2024-12-05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672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2024-12-05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813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2024-12-05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6345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2024-12-05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22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2024-12-05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3509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2024-12-05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371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6288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991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2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9852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2024-12-05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51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2024-12-05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945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2024-12-05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49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2024-12-05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673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2024-12-05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6260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39B4-54E0-4180-8C6A-04B84BB0A65C}" type="datetimeFigureOut">
              <a:rPr lang="ko-KR" altLang="en-US" smtClean="0"/>
              <a:t>2024-12-05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58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839B4-54E0-4180-8C6A-04B84BB0A65C}" type="datetimeFigureOut">
              <a:rPr lang="ko-KR" altLang="en-US" smtClean="0"/>
              <a:t>2024-12-05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36E19-22A2-4D5F-9AC4-5FB7360D317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0848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YoChan1017/Django_openAI" TargetMode="External"/><Relationship Id="rId5" Type="http://schemas.openxmlformats.org/officeDocument/2006/relationships/image" Target="../media/image21.sv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0654" y="2277255"/>
            <a:ext cx="4965111" cy="1088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86"/>
              </a:lnSpc>
            </a:pPr>
            <a:r>
              <a:rPr lang="en-US" sz="599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API SERVER</a:t>
            </a:r>
            <a:endParaRPr lang="en-US" sz="5990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60655" y="3286756"/>
            <a:ext cx="4725617" cy="347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24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endParaRPr lang="en-US" sz="224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4315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1554" y="867262"/>
            <a:ext cx="4867871" cy="2469823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 err="1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ChatBot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284317" cy="575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각 세션 </a:t>
            </a:r>
            <a:r>
              <a:rPr lang="en-US" altLang="ko-KR" sz="1705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 </a:t>
            </a:r>
            <a:r>
              <a:rPr lang="ko-KR" altLang="en-US" sz="1705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대화 기록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sz="1705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chatbot_chatmessage</a:t>
            </a:r>
            <a:endParaRPr lang="en-US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68" y="931941"/>
            <a:ext cx="4708984" cy="2340463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21540"/>
              </p:ext>
            </p:extLst>
          </p:nvPr>
        </p:nvGraphicFramePr>
        <p:xfrm>
          <a:off x="539012" y="4720953"/>
          <a:ext cx="11338560" cy="120872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7712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4121769233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1762944869"/>
                    </a:ext>
                  </a:extLst>
                </a:gridCol>
              </a:tblGrid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필드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session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user_message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bot_response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timestamp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연결된 </a:t>
                      </a:r>
                      <a:r>
                        <a:rPr lang="en-US" altLang="ko-KR" sz="1600" dirty="0" err="1" smtClean="0"/>
                        <a:t>ChatSession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사용자 메시지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AI </a:t>
                      </a:r>
                      <a:r>
                        <a:rPr lang="ko-KR" altLang="en-US" sz="1600" dirty="0" smtClean="0"/>
                        <a:t>응답 메시지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메시지 생성 시간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데이터 타입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ForeignKey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TextField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TextField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DateTimeField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14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8157" y="810706"/>
            <a:ext cx="5401557" cy="2507529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28431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사용자 그룹 관리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altLang="ko-KR" sz="1705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auth_group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465673"/>
              </p:ext>
            </p:extLst>
          </p:nvPr>
        </p:nvGraphicFramePr>
        <p:xfrm>
          <a:off x="3827898" y="4541878"/>
          <a:ext cx="4535424" cy="120872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7712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</a:tblGrid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name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고유 </a:t>
                      </a:r>
                      <a:r>
                        <a:rPr lang="en-US" altLang="ko-KR" sz="1600" dirty="0" smtClean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그룹 이름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Primary</a:t>
                      </a:r>
                      <a:r>
                        <a:rPr lang="en-US" altLang="ko-KR" sz="1600" baseline="0" dirty="0" smtClean="0"/>
                        <a:t>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Unique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10" y="937242"/>
            <a:ext cx="5121757" cy="222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6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6974" y="772714"/>
            <a:ext cx="5863452" cy="2532036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28431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그룹과 권한 간의 관계를 관리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altLang="ko-KR" sz="1705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auth_group_permissions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115548"/>
              </p:ext>
            </p:extLst>
          </p:nvPr>
        </p:nvGraphicFramePr>
        <p:xfrm>
          <a:off x="2694432" y="4682463"/>
          <a:ext cx="6803136" cy="120872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7712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</a:tblGrid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group_id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permission_id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고유 </a:t>
                      </a:r>
                      <a:r>
                        <a:rPr lang="en-US" altLang="ko-KR" sz="1600" dirty="0" smtClean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그룹 </a:t>
                      </a:r>
                      <a:r>
                        <a:rPr lang="en-US" altLang="ko-KR" sz="1600" dirty="0" smtClean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권한 </a:t>
                      </a:r>
                      <a:r>
                        <a:rPr lang="en-US" altLang="ko-KR" sz="1600" dirty="0" smtClean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Primary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Foreign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Foreign Key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23" y="852953"/>
            <a:ext cx="5674936" cy="23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9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7292" y="818208"/>
            <a:ext cx="6202817" cy="2469823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88215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의 권한 시스템에서 사용되는 권한 </a:t>
            </a:r>
            <a:r>
              <a:rPr lang="ko-KR" altLang="en-US" sz="1705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정의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altLang="ko-KR" sz="1705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auth_permission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06772"/>
              </p:ext>
            </p:extLst>
          </p:nvPr>
        </p:nvGraphicFramePr>
        <p:xfrm>
          <a:off x="1560576" y="4720953"/>
          <a:ext cx="9070848" cy="120872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7712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4121769233"/>
                    </a:ext>
                  </a:extLst>
                </a:gridCol>
              </a:tblGrid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name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content_type_id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codename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고유 </a:t>
                      </a:r>
                      <a:r>
                        <a:rPr lang="en-US" altLang="ko-KR" sz="1600" dirty="0" smtClean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권한의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권한이 적용되는 모델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권한의 코드 이름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Primary</a:t>
                      </a:r>
                      <a:r>
                        <a:rPr lang="en-US" altLang="ko-KR" sz="1600" baseline="0" dirty="0" smtClean="0"/>
                        <a:t>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varchar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Foreign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Unique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98" y="943941"/>
            <a:ext cx="5994318" cy="221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5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0480" y="491633"/>
            <a:ext cx="5156441" cy="3484233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28431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의 기본 사용자 모델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altLang="ko-KR" sz="1705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auth_user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310160"/>
              </p:ext>
            </p:extLst>
          </p:nvPr>
        </p:nvGraphicFramePr>
        <p:xfrm>
          <a:off x="237240" y="4731133"/>
          <a:ext cx="11717519" cy="13106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65229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4121769233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1762944869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3781208237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2123415107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3743781395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44702691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916999748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3522482825"/>
                    </a:ext>
                  </a:extLst>
                </a:gridCol>
              </a:tblGrid>
              <a:tr h="24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password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last_login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is_superuser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username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first_name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last_name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email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is_staff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is_active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date_joined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242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사용자 </a:t>
                      </a:r>
                      <a:r>
                        <a:rPr lang="en-US" altLang="ko-KR" sz="1100" dirty="0" smtClean="0"/>
                        <a:t>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암호화된</a:t>
                      </a:r>
                      <a:r>
                        <a:rPr lang="en-US" altLang="ko-KR" sz="1100" dirty="0" smtClean="0"/>
                        <a:t> </a:t>
                      </a:r>
                    </a:p>
                    <a:p>
                      <a:pPr algn="ctr" latinLnBrk="1"/>
                      <a:r>
                        <a:rPr lang="en-US" altLang="ko-KR" sz="1100" dirty="0" err="1" smtClean="0"/>
                        <a:t>비밀번호</a:t>
                      </a:r>
                      <a:endParaRPr lang="ko-KR" altLang="en-US" sz="1100" dirty="0" smtClean="0"/>
                    </a:p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사용자가</a:t>
                      </a:r>
                      <a:r>
                        <a:rPr lang="en-US" altLang="ko-KR" sz="1100" dirty="0" smtClean="0"/>
                        <a:t> </a:t>
                      </a:r>
                    </a:p>
                    <a:p>
                      <a:pPr algn="ctr" latinLnBrk="1"/>
                      <a:r>
                        <a:rPr lang="en-US" altLang="ko-KR" sz="1100" dirty="0" err="1" smtClean="0"/>
                        <a:t>마지막으로</a:t>
                      </a:r>
                      <a:r>
                        <a:rPr lang="en-US" altLang="ko-KR" sz="1100" dirty="0" smtClean="0"/>
                        <a:t> </a:t>
                      </a:r>
                    </a:p>
                    <a:p>
                      <a:pPr algn="ctr" latinLnBrk="1"/>
                      <a:r>
                        <a:rPr lang="en-US" altLang="ko-KR" sz="1100" dirty="0" err="1" smtClean="0"/>
                        <a:t>로그인한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en-US" altLang="ko-KR" sz="1100" dirty="0" err="1" smtClean="0"/>
                        <a:t>시간</a:t>
                      </a:r>
                      <a:endParaRPr lang="ko-KR" altLang="en-US" sz="1100" dirty="0" smtClean="0"/>
                    </a:p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사용자가</a:t>
                      </a:r>
                      <a:r>
                        <a:rPr lang="en-US" altLang="ko-KR" sz="1100" dirty="0" smtClean="0"/>
                        <a:t> </a:t>
                      </a:r>
                    </a:p>
                    <a:p>
                      <a:pPr algn="ctr" latinLnBrk="1"/>
                      <a:r>
                        <a:rPr lang="en-US" altLang="ko-KR" sz="1100" dirty="0" err="1" smtClean="0"/>
                        <a:t>관리자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en-US" altLang="ko-KR" sz="1100" dirty="0" err="1" smtClean="0"/>
                        <a:t>권한을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en-US" altLang="ko-KR" sz="1100" dirty="0" err="1" smtClean="0"/>
                        <a:t>갖고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en-US" altLang="ko-KR" sz="1100" dirty="0" err="1" smtClean="0"/>
                        <a:t>있는지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dirty="0" err="1" smtClean="0"/>
                        <a:t>여부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사용자 이름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사용자의 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ko-KR" altLang="en-US" sz="1100" dirty="0" smtClean="0"/>
                        <a:t>이름 부분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사용자 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ko-KR" altLang="en-US" sz="1100" dirty="0" smtClean="0"/>
                        <a:t>이름의 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사용자의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ko-KR" altLang="en-US" sz="1100" dirty="0" smtClean="0"/>
                        <a:t>이메일 주소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사용자가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en-US" altLang="ko-KR" sz="1100" dirty="0" err="1" smtClean="0"/>
                        <a:t>관리자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en-US" altLang="ko-KR" sz="1100" dirty="0" err="1" smtClean="0"/>
                        <a:t>페이지에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en-US" altLang="ko-KR" sz="1100" dirty="0" err="1" smtClean="0"/>
                        <a:t>접근할</a:t>
                      </a:r>
                      <a:r>
                        <a:rPr lang="en-US" altLang="ko-KR" sz="1100" dirty="0" smtClean="0"/>
                        <a:t> 수 </a:t>
                      </a:r>
                    </a:p>
                    <a:p>
                      <a:pPr algn="ctr" latinLnBrk="1"/>
                      <a:r>
                        <a:rPr lang="en-US" altLang="ko-KR" sz="1100" dirty="0" err="1" smtClean="0"/>
                        <a:t>있는지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en-US" altLang="ko-KR" sz="1100" dirty="0" err="1" smtClean="0"/>
                        <a:t>여부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사용자가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en-US" altLang="ko-KR" sz="1100" dirty="0" err="1" smtClean="0"/>
                        <a:t>활성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en-US" altLang="ko-KR" sz="1100" dirty="0" err="1" smtClean="0"/>
                        <a:t>상태인지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en-US" altLang="ko-KR" sz="1100" dirty="0" err="1" smtClean="0"/>
                        <a:t>여부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계정 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ko-KR" altLang="en-US" sz="1100" dirty="0" smtClean="0"/>
                        <a:t>생성 날짜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24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Primary Key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varchar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datetime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tinyint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Unique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varchar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varchar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varchar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tinyint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tinyint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datetime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35" y="618360"/>
            <a:ext cx="4968073" cy="321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0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4426" y="699890"/>
            <a:ext cx="6108549" cy="2714923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284317" cy="57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사용자와 그룹 간의 관계를 </a:t>
            </a:r>
            <a:r>
              <a:rPr lang="ko-KR" altLang="en-US" sz="1705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관리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altLang="ko-KR" sz="1705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auth_user_groups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908304"/>
              </p:ext>
            </p:extLst>
          </p:nvPr>
        </p:nvGraphicFramePr>
        <p:xfrm>
          <a:off x="2694432" y="4685812"/>
          <a:ext cx="6803136" cy="120872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7712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</a:tblGrid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user_id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group_id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고유 </a:t>
                      </a:r>
                      <a:r>
                        <a:rPr lang="en-US" altLang="ko-KR" sz="1600" dirty="0" smtClean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사용자 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그룹 </a:t>
                      </a:r>
                      <a:r>
                        <a:rPr lang="en-US" altLang="ko-KR" sz="1600" dirty="0" smtClean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Primary</a:t>
                      </a:r>
                      <a:r>
                        <a:rPr lang="en-US" altLang="ko-KR" sz="1600" baseline="0" dirty="0" smtClean="0"/>
                        <a:t>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Foreign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Foreign Key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26" y="832446"/>
            <a:ext cx="5931207" cy="24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0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9074" y="677449"/>
            <a:ext cx="6219252" cy="2889220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5804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사용자와 권한 간의 관계를 </a:t>
            </a:r>
            <a:r>
              <a:rPr lang="ko-KR" altLang="en-US" sz="1705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관리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altLang="ko-KR" sz="1705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auth_user_user_permissions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759628"/>
              </p:ext>
            </p:extLst>
          </p:nvPr>
        </p:nvGraphicFramePr>
        <p:xfrm>
          <a:off x="2694432" y="4720953"/>
          <a:ext cx="6803136" cy="120872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7712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</a:tblGrid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user_id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permission_id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고유 </a:t>
                      </a:r>
                      <a:r>
                        <a:rPr lang="en-US" altLang="ko-KR" sz="1600" dirty="0" smtClean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사용자 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권한 </a:t>
                      </a:r>
                      <a:r>
                        <a:rPr lang="en-US" altLang="ko-KR" sz="1600" dirty="0" smtClean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Primary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Foreign</a:t>
                      </a:r>
                      <a:r>
                        <a:rPr lang="en-US" altLang="ko-KR" sz="1600" baseline="0" dirty="0" smtClean="0"/>
                        <a:t>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Foreign</a:t>
                      </a:r>
                      <a:r>
                        <a:rPr lang="en-US" altLang="ko-KR" sz="1600" baseline="0" dirty="0" smtClean="0"/>
                        <a:t> Key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38" y="821080"/>
            <a:ext cx="5977524" cy="262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7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36431" y="611672"/>
            <a:ext cx="5988546" cy="3081497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514610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관리자 페이지에서 수행된 작업 로그를 저장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altLang="ko-KR" sz="1705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django_admin_log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935417"/>
              </p:ext>
            </p:extLst>
          </p:nvPr>
        </p:nvGraphicFramePr>
        <p:xfrm>
          <a:off x="150828" y="4720953"/>
          <a:ext cx="11849496" cy="1066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81187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1481187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1481187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  <a:gridCol w="1481187">
                  <a:extLst>
                    <a:ext uri="{9D8B030D-6E8A-4147-A177-3AD203B41FA5}">
                      <a16:colId xmlns:a16="http://schemas.microsoft.com/office/drawing/2014/main" val="4121769233"/>
                    </a:ext>
                  </a:extLst>
                </a:gridCol>
                <a:gridCol w="1481187">
                  <a:extLst>
                    <a:ext uri="{9D8B030D-6E8A-4147-A177-3AD203B41FA5}">
                      <a16:colId xmlns:a16="http://schemas.microsoft.com/office/drawing/2014/main" val="1762944869"/>
                    </a:ext>
                  </a:extLst>
                </a:gridCol>
                <a:gridCol w="1481187">
                  <a:extLst>
                    <a:ext uri="{9D8B030D-6E8A-4147-A177-3AD203B41FA5}">
                      <a16:colId xmlns:a16="http://schemas.microsoft.com/office/drawing/2014/main" val="2639865144"/>
                    </a:ext>
                  </a:extLst>
                </a:gridCol>
                <a:gridCol w="1481187">
                  <a:extLst>
                    <a:ext uri="{9D8B030D-6E8A-4147-A177-3AD203B41FA5}">
                      <a16:colId xmlns:a16="http://schemas.microsoft.com/office/drawing/2014/main" val="126202866"/>
                    </a:ext>
                  </a:extLst>
                </a:gridCol>
                <a:gridCol w="1481187">
                  <a:extLst>
                    <a:ext uri="{9D8B030D-6E8A-4147-A177-3AD203B41FA5}">
                      <a16:colId xmlns:a16="http://schemas.microsoft.com/office/drawing/2014/main" val="3049659830"/>
                    </a:ext>
                  </a:extLst>
                </a:gridCol>
              </a:tblGrid>
              <a:tr h="143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action_time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object_id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object_repr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action_flag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charge_message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content_type_id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user_id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고유 </a:t>
                      </a:r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작업이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수행된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날짜와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시간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작업이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수행된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대상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객체의</a:t>
                      </a:r>
                      <a:r>
                        <a:rPr lang="en-US" altLang="ko-KR" sz="1200" dirty="0" smtClean="0"/>
                        <a:t> 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작업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대상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객체의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문자열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표현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작업의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종류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1Add. 2.Change 3.Delete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작업에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대한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상세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설명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또는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메시지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작업이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수행된</a:t>
                      </a:r>
                      <a:r>
                        <a:rPr lang="en-US" altLang="ko-KR" sz="1200" dirty="0" smtClean="0"/>
                        <a:t> </a:t>
                      </a:r>
                    </a:p>
                    <a:p>
                      <a:pPr algn="ctr" latinLnBrk="1"/>
                      <a:r>
                        <a:rPr lang="en-US" altLang="ko-KR" sz="1200" dirty="0" err="1" smtClean="0"/>
                        <a:t>객체의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모델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유형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작업을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수행한</a:t>
                      </a:r>
                      <a:r>
                        <a:rPr lang="en-US" altLang="ko-KR" sz="1200" dirty="0" smtClean="0"/>
                        <a:t> </a:t>
                      </a:r>
                    </a:p>
                    <a:p>
                      <a:pPr algn="ctr" latinLnBrk="1"/>
                      <a:r>
                        <a:rPr lang="en-US" altLang="ko-KR" sz="1200" dirty="0" err="1" smtClean="0"/>
                        <a:t>사용자의</a:t>
                      </a:r>
                      <a:r>
                        <a:rPr lang="en-US" altLang="ko-KR" sz="1200" dirty="0" smtClean="0"/>
                        <a:t> ID.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Primary</a:t>
                      </a:r>
                      <a:r>
                        <a:rPr lang="en-US" altLang="ko-KR" sz="1400" baseline="0" dirty="0" smtClean="0"/>
                        <a:t> Key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datetime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longtext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varchar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af-ZA" altLang="ko-KR" sz="1400" dirty="0" smtClean="0"/>
                        <a:t>smallint unsigned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longtext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Foreign Key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Foreign Key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12" y="715658"/>
            <a:ext cx="5783200" cy="283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2978" y="822296"/>
            <a:ext cx="6080269" cy="2494328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81616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에서 사용되는 모든 모델의 정보를 저장</a:t>
            </a:r>
            <a:r>
              <a:rPr lang="en-US" altLang="ko-KR" sz="1705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altLang="ko-KR" sz="1705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jango_content_type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699639"/>
              </p:ext>
            </p:extLst>
          </p:nvPr>
        </p:nvGraphicFramePr>
        <p:xfrm>
          <a:off x="539011" y="4720953"/>
          <a:ext cx="9726780" cy="120872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242260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3242260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3242260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</a:tblGrid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app_label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model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고유 </a:t>
                      </a:r>
                      <a:r>
                        <a:rPr lang="en-US" altLang="ko-KR" sz="1600" dirty="0" smtClean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모델이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dirty="0" err="1" smtClean="0"/>
                        <a:t>속한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dirty="0" err="1" smtClean="0"/>
                        <a:t>애플리케이션의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dirty="0" err="1" smtClean="0"/>
                        <a:t>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모델의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dirty="0" err="1" smtClean="0"/>
                        <a:t>이름</a:t>
                      </a:r>
                      <a:r>
                        <a:rPr lang="en-US" altLang="ko-KR" sz="1600" dirty="0" smtClean="0"/>
                        <a:t> (</a:t>
                      </a:r>
                      <a:r>
                        <a:rPr lang="en-US" altLang="ko-KR" sz="1600" dirty="0" err="1" smtClean="0"/>
                        <a:t>소문자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dirty="0" err="1" smtClean="0"/>
                        <a:t>형식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Primary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varchar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varchar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12" y="952116"/>
            <a:ext cx="5806489" cy="221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14800" y="890436"/>
            <a:ext cx="5797464" cy="2271864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28431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의 마이그레이션 기록</a:t>
            </a:r>
            <a:r>
              <a:rPr lang="en-US" altLang="ko-KR" sz="1705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diango_migrations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999229"/>
              </p:ext>
            </p:extLst>
          </p:nvPr>
        </p:nvGraphicFramePr>
        <p:xfrm>
          <a:off x="751844" y="4720953"/>
          <a:ext cx="10688312" cy="138493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72078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2672078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2672078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  <a:gridCol w="2672078">
                  <a:extLst>
                    <a:ext uri="{9D8B030D-6E8A-4147-A177-3AD203B41FA5}">
                      <a16:colId xmlns:a16="http://schemas.microsoft.com/office/drawing/2014/main" val="4121769233"/>
                    </a:ext>
                  </a:extLst>
                </a:gridCol>
              </a:tblGrid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app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name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applied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고유 </a:t>
                      </a:r>
                      <a:r>
                        <a:rPr lang="en-US" altLang="ko-KR" sz="1600" dirty="0" smtClean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마이그레이션이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dirty="0" err="1" smtClean="0"/>
                        <a:t>속한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err="1" smtClean="0"/>
                        <a:t>애플리케이션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마이그레이션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dirty="0" err="1" smtClean="0"/>
                        <a:t>파일의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dirty="0" err="1" smtClean="0"/>
                        <a:t>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마이그레이션이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dirty="0" err="1" smtClean="0"/>
                        <a:t>적용된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err="1" smtClean="0"/>
                        <a:t>날짜와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dirty="0" err="1" smtClean="0"/>
                        <a:t>시간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Primary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varchar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varchar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datetime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12" y="982079"/>
            <a:ext cx="5563244" cy="20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6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17" name="Group 4"/>
          <p:cNvGrpSpPr/>
          <p:nvPr/>
        </p:nvGrpSpPr>
        <p:grpSpPr>
          <a:xfrm>
            <a:off x="1075953" y="409324"/>
            <a:ext cx="10304043" cy="6039351"/>
            <a:chOff x="0" y="0"/>
            <a:chExt cx="1553952" cy="1226517"/>
          </a:xfrm>
        </p:grpSpPr>
        <p:sp>
          <p:nvSpPr>
            <p:cNvPr id="18" name="Freeform 5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9" name="TextBox 6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72" y="3910530"/>
            <a:ext cx="1474509" cy="14745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970" y="1149176"/>
            <a:ext cx="1747101" cy="17471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736" y="914865"/>
            <a:ext cx="2622498" cy="2622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217" y="1973343"/>
            <a:ext cx="1992455" cy="1992455"/>
          </a:xfrm>
          <a:prstGeom prst="rect">
            <a:avLst/>
          </a:prstGeom>
        </p:spPr>
      </p:pic>
      <p:pic>
        <p:nvPicPr>
          <p:cNvPr id="2056" name="Picture 8" descr="Doten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34" y="4823342"/>
            <a:ext cx="1123393" cy="112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755" y="4502826"/>
            <a:ext cx="1945849" cy="194584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359" y="3242162"/>
            <a:ext cx="2306426" cy="11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39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5081" y="899605"/>
            <a:ext cx="5402914" cy="2463556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28431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사용자 세션 데이터를 저장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altLang="ko-KR" sz="1705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jango_session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97142"/>
              </p:ext>
            </p:extLst>
          </p:nvPr>
        </p:nvGraphicFramePr>
        <p:xfrm>
          <a:off x="2694432" y="4579703"/>
          <a:ext cx="6803136" cy="120872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7712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</a:tblGrid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session_key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session_data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expire_date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고유 </a:t>
                      </a:r>
                      <a:r>
                        <a:rPr lang="en-US" altLang="ko-KR" sz="1600" dirty="0" smtClean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직렬화된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dirty="0" err="1" smtClean="0"/>
                        <a:t>세션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dirty="0" err="1" smtClean="0"/>
                        <a:t>데이터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세션의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dirty="0" err="1" smtClean="0"/>
                        <a:t>만료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dirty="0" err="1" smtClean="0"/>
                        <a:t>시간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Primary 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longtext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datetime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51" y="1002625"/>
            <a:ext cx="5177181" cy="22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3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0124" y="819780"/>
            <a:ext cx="4101882" cy="871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42"/>
              </a:lnSpc>
            </a:pPr>
            <a:r>
              <a:rPr lang="ko-KR" altLang="en-US" sz="5388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가상환경</a:t>
            </a:r>
            <a:endParaRPr lang="en-US" sz="5388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76745" y="2300804"/>
            <a:ext cx="4726351" cy="3607093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8905" y="2300804"/>
            <a:ext cx="4726351" cy="3607093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38761" y="3206668"/>
            <a:ext cx="4402317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프로젝트 </a:t>
            </a:r>
            <a:r>
              <a:rPr lang="ko-KR" altLang="en-US" sz="1995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폴더에</a:t>
            </a:r>
            <a:endParaRPr lang="en-US" altLang="ko-KR" sz="1995" dirty="0" smtClean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793"/>
              </a:lnSpc>
            </a:pPr>
            <a:r>
              <a:rPr lang="ko-KR" altLang="en-US" sz="1995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altLang="ko-KR" sz="1995" b="1" dirty="0" err="1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vm</a:t>
            </a:r>
            <a:r>
              <a:rPr lang="en-US" altLang="ko-KR" sz="1995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가상환경 폴더</a:t>
            </a:r>
            <a:r>
              <a:rPr lang="en-US" altLang="ko-KR" sz="1995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) </a:t>
            </a:r>
            <a:r>
              <a:rPr lang="ko-KR" altLang="en-US" sz="1995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생성하여 사용</a:t>
            </a:r>
            <a:endParaRPr lang="ko-KR" altLang="en-US" sz="1995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793"/>
              </a:lnSpc>
            </a:pPr>
            <a:endParaRPr lang="en-US" altLang="ko-KR" sz="1995" dirty="0" smtClean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793"/>
              </a:lnSpc>
            </a:pPr>
            <a:r>
              <a:rPr lang="ko-KR" altLang="en-US" sz="1995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활성화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altLang="ko-KR" sz="1995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activate</a:t>
            </a:r>
            <a:endParaRPr lang="en-US" altLang="ko-KR" sz="1995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비활성화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altLang="ko-KR" sz="1995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deactivate</a:t>
            </a:r>
            <a:endParaRPr lang="en-US" altLang="ko-KR" sz="1995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21128" y="2977884"/>
            <a:ext cx="4061904" cy="2108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디렉토리 내에 독립적인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인터프리터와 라이브러리 세트를 갖춘 환경을 의미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동일한 시스템에서 서로 다른 프로젝트가 각각 다른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버전 또는 패키지 버전을 사용할 수 있게 한다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531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2513" y="1138678"/>
            <a:ext cx="6441485" cy="823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64"/>
              </a:lnSpc>
            </a:pPr>
            <a:r>
              <a:rPr lang="ko-KR" altLang="en-US" sz="5046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가상환경 설정</a:t>
            </a:r>
            <a:endParaRPr lang="en-US" sz="5046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892513" y="2779511"/>
            <a:ext cx="3202279" cy="2527523"/>
            <a:chOff x="0" y="0"/>
            <a:chExt cx="1553952" cy="12265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74656" y="2969443"/>
            <a:ext cx="2818614" cy="2359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1"/>
              </a:lnSpc>
            </a:pPr>
            <a:r>
              <a:rPr lang="ko-KR" altLang="en-US" sz="1673" b="1" dirty="0" smtClean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가상환경 생성</a:t>
            </a:r>
            <a:endParaRPr lang="en-US" altLang="ko-KR" sz="1673" b="1" dirty="0" smtClean="0">
              <a:solidFill>
                <a:srgbClr val="0A15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endParaRPr lang="en-US" altLang="ko-KR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r>
              <a:rPr lang="en-US" altLang="ko-KR" sz="1673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# Linux/Mac</a:t>
            </a:r>
            <a:endParaRPr lang="en-US" sz="1673" dirty="0" smtClean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r>
              <a:rPr lang="af-ZA" altLang="ko-KR" sz="1673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python3 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-m venv vm</a:t>
            </a:r>
          </a:p>
          <a:p>
            <a:pPr>
              <a:lnSpc>
                <a:spcPts val="2341"/>
              </a:lnSpc>
            </a:pPr>
            <a:endParaRPr lang="en-US" sz="1673" dirty="0" smtClean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r>
              <a:rPr lang="en-US" sz="1673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# windows</a:t>
            </a:r>
          </a:p>
          <a:p>
            <a:pPr>
              <a:lnSpc>
                <a:spcPts val="2341"/>
              </a:lnSpc>
            </a:pPr>
            <a:r>
              <a:rPr 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python3 -m </a:t>
            </a:r>
            <a:r>
              <a:rPr lang="en-US" sz="1673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venv</a:t>
            </a:r>
            <a:r>
              <a:rPr 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73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vm</a:t>
            </a:r>
            <a:endParaRPr lang="en-US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endParaRPr lang="en-US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4494861" y="2779511"/>
            <a:ext cx="3202279" cy="2527523"/>
            <a:chOff x="0" y="0"/>
            <a:chExt cx="1553952" cy="12265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7208" y="2779511"/>
            <a:ext cx="3202279" cy="2527523"/>
            <a:chOff x="0" y="0"/>
            <a:chExt cx="1553952" cy="12265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6" name="TextBox 7"/>
          <p:cNvSpPr txBox="1"/>
          <p:nvPr/>
        </p:nvSpPr>
        <p:spPr>
          <a:xfrm>
            <a:off x="4686693" y="2969443"/>
            <a:ext cx="2818614" cy="2064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1"/>
              </a:lnSpc>
            </a:pPr>
            <a:r>
              <a:rPr lang="ko-KR" altLang="en-US" sz="1673" b="1" dirty="0" smtClean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가상환경 활성화</a:t>
            </a:r>
            <a:endParaRPr lang="en-US" altLang="ko-KR" sz="1673" b="1" dirty="0" smtClean="0">
              <a:solidFill>
                <a:srgbClr val="0A15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endParaRPr lang="en-US" altLang="ko-KR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r>
              <a:rPr lang="en-US" altLang="ko-KR" sz="1673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# </a:t>
            </a:r>
            <a:r>
              <a:rPr lang="en-US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Linux/Mac</a:t>
            </a:r>
          </a:p>
          <a:p>
            <a:pPr>
              <a:lnSpc>
                <a:spcPts val="2341"/>
              </a:lnSpc>
            </a:pPr>
            <a:r>
              <a:rPr lang="en-US" altLang="ko-KR" sz="1673" b="1" dirty="0">
                <a:solidFill>
                  <a:schemeClr val="accent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source</a:t>
            </a:r>
            <a:r>
              <a:rPr lang="en-US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altLang="ko-KR" sz="1673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vm</a:t>
            </a:r>
            <a:r>
              <a:rPr lang="en-US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/bin/activate</a:t>
            </a:r>
          </a:p>
          <a:p>
            <a:pPr>
              <a:lnSpc>
                <a:spcPts val="2341"/>
              </a:lnSpc>
            </a:pPr>
            <a:endParaRPr lang="en-US" altLang="ko-KR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r>
              <a:rPr lang="en-US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#windows</a:t>
            </a:r>
          </a:p>
          <a:p>
            <a:pPr>
              <a:lnSpc>
                <a:spcPts val="2341"/>
              </a:lnSpc>
            </a:pPr>
            <a:r>
              <a:rPr lang="en-US" altLang="ko-KR" sz="1673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vm</a:t>
            </a:r>
            <a:r>
              <a:rPr lang="en-US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\Scripts\activate</a:t>
            </a:r>
            <a:endParaRPr lang="en-US" altLang="ko-KR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8289040" y="2969443"/>
            <a:ext cx="2818614" cy="2064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1"/>
              </a:lnSpc>
            </a:pPr>
            <a:r>
              <a:rPr lang="ko-KR" altLang="en-US" sz="1673" b="1" dirty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가상환경 삭제</a:t>
            </a:r>
            <a:endParaRPr lang="en-US" altLang="ko-KR" sz="1673" b="1" dirty="0">
              <a:solidFill>
                <a:srgbClr val="0A15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endParaRPr lang="en-US" altLang="ko-KR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r>
              <a:rPr lang="en-US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# Linux/Mac</a:t>
            </a:r>
          </a:p>
          <a:p>
            <a:pPr>
              <a:lnSpc>
                <a:spcPts val="2341"/>
              </a:lnSpc>
            </a:pPr>
            <a:r>
              <a:rPr lang="en-US" altLang="ko-KR" sz="1673" b="1" dirty="0" err="1">
                <a:solidFill>
                  <a:schemeClr val="accent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rm</a:t>
            </a:r>
            <a:r>
              <a:rPr lang="en-US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-</a:t>
            </a:r>
            <a:r>
              <a:rPr lang="en-US" altLang="ko-KR" sz="1673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rf</a:t>
            </a:r>
            <a:r>
              <a:rPr lang="en-US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altLang="ko-KR" sz="1673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vm</a:t>
            </a:r>
            <a:endParaRPr lang="en-US" altLang="ko-KR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endParaRPr lang="en-US" altLang="ko-KR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r>
              <a:rPr lang="en-US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# windows</a:t>
            </a:r>
          </a:p>
          <a:p>
            <a:pPr>
              <a:lnSpc>
                <a:spcPts val="2341"/>
              </a:lnSpc>
            </a:pPr>
            <a:r>
              <a:rPr lang="en-US" altLang="ko-KR" sz="1673" b="1" dirty="0" err="1">
                <a:solidFill>
                  <a:schemeClr val="accent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rmdir</a:t>
            </a:r>
            <a:r>
              <a:rPr lang="en-US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/s /q </a:t>
            </a:r>
            <a:r>
              <a:rPr lang="en-US" altLang="ko-KR" sz="1673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vm</a:t>
            </a:r>
            <a:endParaRPr lang="en-US" altLang="ko-KR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4611278" y="6006152"/>
            <a:ext cx="317526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en-US" altLang="ko-KR" sz="1705" u="sng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* </a:t>
            </a:r>
            <a:r>
              <a:rPr lang="ko-KR" altLang="en-US" sz="1705" u="sng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프로젝트 폴더로 이동 후 작업</a:t>
            </a:r>
            <a:endParaRPr lang="en-US" altLang="ko-KR" sz="1705" u="sng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0091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21809" y="452486"/>
            <a:ext cx="4867871" cy="6052009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5046" y="1487506"/>
            <a:ext cx="34518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ko-KR" alt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패키지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5046" y="2567217"/>
            <a:ext cx="501648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사용된 패키지 조합은 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기반 웹 애플리케이션에서 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MySQL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을 데이터베이스로 사용하며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RESTful API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와 </a:t>
            </a: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Redis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캐시를 활용하고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OpenAI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API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를 포함한 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기능과 효율적인 테스트 환경을 구현하는 데 최적화된 구성</a:t>
            </a:r>
            <a:r>
              <a:rPr lang="en-US" altLang="ko-KR" sz="1705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>
              <a:lnSpc>
                <a:spcPts val="2388"/>
              </a:lnSpc>
            </a:pPr>
            <a:endParaRPr lang="en-US" altLang="ko-KR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env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파일로 민감한 환경 설정을 관리하며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Redis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를 통해 빠른 데이터 처리를 지원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28962" y="531693"/>
            <a:ext cx="4261133" cy="584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af-ZA" altLang="ko-K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Django==</a:t>
            </a:r>
            <a:r>
              <a:rPr lang="af-ZA" altLang="ko-KR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5.1.3</a:t>
            </a:r>
          </a:p>
          <a:p>
            <a:pPr>
              <a:lnSpc>
                <a:spcPts val="2388"/>
              </a:lnSpc>
            </a:pPr>
            <a:endParaRPr lang="af-ZA" altLang="ko-K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af-ZA" altLang="ko-K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mysqlclient&gt;=</a:t>
            </a:r>
            <a:r>
              <a:rPr lang="af-ZA" altLang="ko-KR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2.0.3</a:t>
            </a:r>
          </a:p>
          <a:p>
            <a:pPr>
              <a:lnSpc>
                <a:spcPts val="2388"/>
              </a:lnSpc>
            </a:pPr>
            <a:endParaRPr lang="af-ZA" altLang="ko-K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af-ZA" altLang="ko-K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pymysql&gt;=</a:t>
            </a:r>
            <a:r>
              <a:rPr lang="af-ZA" altLang="ko-KR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1.0.3</a:t>
            </a:r>
          </a:p>
          <a:p>
            <a:pPr>
              <a:lnSpc>
                <a:spcPts val="2388"/>
              </a:lnSpc>
            </a:pPr>
            <a:endParaRPr lang="af-ZA" altLang="ko-K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af-ZA" altLang="ko-K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openai&gt;=</a:t>
            </a:r>
            <a:r>
              <a:rPr lang="af-ZA" altLang="ko-KR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0.27.0</a:t>
            </a:r>
          </a:p>
          <a:p>
            <a:pPr>
              <a:lnSpc>
                <a:spcPts val="2388"/>
              </a:lnSpc>
            </a:pPr>
            <a:endParaRPr lang="af-ZA" altLang="ko-K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af-ZA" altLang="ko-K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python-dotenv&gt;=</a:t>
            </a:r>
            <a:r>
              <a:rPr lang="af-ZA" altLang="ko-KR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1.0.0</a:t>
            </a:r>
          </a:p>
          <a:p>
            <a:pPr>
              <a:lnSpc>
                <a:spcPts val="2388"/>
              </a:lnSpc>
            </a:pPr>
            <a:endParaRPr lang="af-ZA" altLang="ko-K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af-ZA" altLang="ko-K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djangorestframework&gt;=</a:t>
            </a:r>
            <a:r>
              <a:rPr lang="af-ZA" altLang="ko-KR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3.14.0</a:t>
            </a:r>
          </a:p>
          <a:p>
            <a:pPr>
              <a:lnSpc>
                <a:spcPts val="2388"/>
              </a:lnSpc>
            </a:pPr>
            <a:endParaRPr lang="af-ZA" altLang="ko-K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af-ZA" altLang="ko-K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pytest-django&gt;=</a:t>
            </a:r>
            <a:r>
              <a:rPr lang="af-ZA" altLang="ko-KR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4.5.2</a:t>
            </a:r>
          </a:p>
          <a:p>
            <a:pPr>
              <a:lnSpc>
                <a:spcPts val="2388"/>
              </a:lnSpc>
            </a:pPr>
            <a:endParaRPr lang="af-ZA" altLang="ko-K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af-ZA" altLang="ko-K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django-redis&gt;=</a:t>
            </a:r>
            <a:r>
              <a:rPr lang="af-ZA" altLang="ko-KR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5.2.0</a:t>
            </a:r>
          </a:p>
          <a:p>
            <a:pPr>
              <a:lnSpc>
                <a:spcPts val="2388"/>
              </a:lnSpc>
            </a:pPr>
            <a:endParaRPr lang="af-ZA" altLang="ko-K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af-ZA" altLang="ko-K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redis&gt;=</a:t>
            </a:r>
            <a:r>
              <a:rPr lang="af-ZA" altLang="ko-KR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4.5.0</a:t>
            </a:r>
          </a:p>
          <a:p>
            <a:pPr>
              <a:lnSpc>
                <a:spcPts val="2388"/>
              </a:lnSpc>
            </a:pPr>
            <a:endParaRPr lang="af-ZA" altLang="ko-KR" sz="20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af-ZA" altLang="ko-KR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Gunicorn</a:t>
            </a:r>
            <a:endParaRPr lang="af-ZA" altLang="ko-K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9876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0124" y="819780"/>
            <a:ext cx="526787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b="1" dirty="0" smtClean="0"/>
              <a:t>&gt; Django</a:t>
            </a:r>
            <a:r>
              <a:rPr lang="en-US" altLang="ko-KR" sz="5400" b="1" dirty="0"/>
              <a:t>==5.1.3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76745" y="2300804"/>
            <a:ext cx="4726351" cy="3607093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8905" y="2300804"/>
            <a:ext cx="4726351" cy="3607093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5194" y="2668059"/>
            <a:ext cx="4449452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으로 작성된 고수준 웹 프레임워크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빠르고 효율적으로 안전한 웹 애플리케이션을 개발할 수 있도록 다양한 기능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(ORM,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템플릿 시스템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인증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관리 인터페이스 등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을 제공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이 버전은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 5.x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릴리스로 최신 기능과 성능 개선이 포함됨</a:t>
            </a:r>
            <a:endParaRPr lang="en-US" sz="1995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21128" y="3947897"/>
            <a:ext cx="4061904" cy="31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웹 애플리케이션 </a:t>
            </a:r>
            <a:r>
              <a:rPr lang="ko-KR" altLang="en-US" sz="1995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개발</a:t>
            </a:r>
            <a:endParaRPr lang="en-US" sz="1995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71547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0124" y="819780"/>
            <a:ext cx="6559344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b="1" dirty="0" smtClean="0"/>
              <a:t>&gt; </a:t>
            </a:r>
            <a:r>
              <a:rPr lang="en-US" altLang="ko-KR" sz="5400" b="1" dirty="0" err="1" smtClean="0"/>
              <a:t>mysqlclient</a:t>
            </a:r>
            <a:r>
              <a:rPr lang="en-US" altLang="ko-KR" sz="5400" b="1" dirty="0"/>
              <a:t>&gt;=2.0.3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76745" y="2300804"/>
            <a:ext cx="4726351" cy="3607093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8905" y="2300804"/>
            <a:ext cx="4726351" cy="3607093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5194" y="3336958"/>
            <a:ext cx="4449452" cy="1390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MySQL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데이터베이스에 연결하기 위한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용 드라이버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MySQL-Python(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또는 </a:t>
            </a:r>
            <a:r>
              <a:rPr lang="en-US" altLang="ko-KR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MySQLdb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의 후속 프로젝트로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 3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과 호환 가능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21128" y="3696030"/>
            <a:ext cx="4061904" cy="67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프로젝트에서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MySQL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을 데이터베이스로 사용할 때 사용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88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0124" y="819780"/>
            <a:ext cx="6559344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400" b="1" dirty="0" smtClean="0"/>
              <a:t>&gt; </a:t>
            </a:r>
            <a:r>
              <a:rPr lang="ko-KR" altLang="ko-KR" sz="5400" b="1" dirty="0" err="1">
                <a:latin typeface="Arial" panose="020B0604020202020204" pitchFamily="34" charset="0"/>
              </a:rPr>
              <a:t>pymysql</a:t>
            </a:r>
            <a:r>
              <a:rPr lang="ko-KR" altLang="ko-KR" sz="5400" b="1" dirty="0">
                <a:latin typeface="Arial" panose="020B0604020202020204" pitchFamily="34" charset="0"/>
              </a:rPr>
              <a:t>&gt;=1.0.3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76745" y="2300804"/>
            <a:ext cx="4726351" cy="3607093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8905" y="2300804"/>
            <a:ext cx="4726351" cy="3607093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5194" y="3229751"/>
            <a:ext cx="4449452" cy="1749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MySQL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데이터베이스와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간의 상호작용을 위한 라이브러리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en-US" altLang="ko-KR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mysqlclient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와 유사하지만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순수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으로 작성되었으며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C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컴파일러 없이도 동작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21128" y="3409287"/>
            <a:ext cx="4061904" cy="1390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MySQL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과의 연결 및 쿼리 실행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프로젝트에서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MySQL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을 사용할 때 </a:t>
            </a:r>
            <a:r>
              <a:rPr lang="en-US" altLang="ko-KR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pymysql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을 옵션으로 사용 가능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01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0124" y="819780"/>
            <a:ext cx="6559344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b="1" dirty="0" smtClean="0"/>
              <a:t>&gt; </a:t>
            </a:r>
            <a:r>
              <a:rPr lang="en-US" altLang="ko-KR" sz="5400" b="1" dirty="0" err="1"/>
              <a:t>openai</a:t>
            </a:r>
            <a:r>
              <a:rPr lang="en-US" altLang="ko-KR" sz="5400" b="1" dirty="0"/>
              <a:t>&gt;=0.27.0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76745" y="2300804"/>
            <a:ext cx="4726351" cy="3607093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8905" y="2300804"/>
            <a:ext cx="4726351" cy="3607093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5194" y="3516494"/>
            <a:ext cx="4449452" cy="1031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OpenAI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의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GPT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모델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DALL-E, Whisper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등과 같은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를 활용할 수 있도록 지원하는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라이브러리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21128" y="3588824"/>
            <a:ext cx="4061904" cy="103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자연어 처리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(NLP)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작업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생성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AI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기능 구현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AI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기반 애플리케이션 개발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682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0124" y="819780"/>
            <a:ext cx="775654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400" b="1" dirty="0" smtClean="0"/>
              <a:t>&gt; </a:t>
            </a:r>
            <a:r>
              <a:rPr lang="ko-KR" altLang="ko-KR" sz="5400" b="1" dirty="0" err="1">
                <a:latin typeface="Arial" panose="020B0604020202020204" pitchFamily="34" charset="0"/>
              </a:rPr>
              <a:t>python-dotenv</a:t>
            </a:r>
            <a:r>
              <a:rPr lang="ko-KR" altLang="ko-KR" sz="5400" b="1" dirty="0">
                <a:latin typeface="Arial" panose="020B0604020202020204" pitchFamily="34" charset="0"/>
              </a:rPr>
              <a:t>&gt;=1.0.0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76745" y="2300804"/>
            <a:ext cx="4726351" cy="3607093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8905" y="2300804"/>
            <a:ext cx="4726351" cy="3607093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5194" y="3229750"/>
            <a:ext cx="4449452" cy="1749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-US" altLang="ko-KR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env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파일에 정의된 환경 변수를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애플리케이션에서 쉽게 </a:t>
            </a:r>
            <a:r>
              <a:rPr lang="ko-KR" altLang="en-US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로드할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수 있도록 지원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민감한 정보를 코드에 직접 작성하지 않고 환경 변수로 관리 가능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21128" y="3768358"/>
            <a:ext cx="4061904" cy="67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API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키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데이터베이스 비밀번호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환경 설정 등의 관리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917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0124" y="819780"/>
            <a:ext cx="101038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b="1" dirty="0" smtClean="0"/>
              <a:t>&gt; </a:t>
            </a:r>
            <a:r>
              <a:rPr lang="en-US" altLang="ko-KR" sz="5400" b="1" dirty="0" err="1"/>
              <a:t>djangorestframework</a:t>
            </a:r>
            <a:r>
              <a:rPr lang="en-US" altLang="ko-KR" sz="5400" b="1" dirty="0"/>
              <a:t>&gt;=3.14.0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76745" y="2300804"/>
            <a:ext cx="4726351" cy="3607093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8905" y="2300804"/>
            <a:ext cx="4726351" cy="3607093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5194" y="3229748"/>
            <a:ext cx="4449452" cy="1749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를 위한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REST API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개발 프레임워크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직렬화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인증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URL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라우팅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뷰셋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등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RESTful API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를 쉽게 구축할 수 있는 도구 제공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21128" y="3768356"/>
            <a:ext cx="4061904" cy="67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기반 </a:t>
            </a:r>
            <a:r>
              <a:rPr lang="ko-KR" altLang="en-US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백엔드에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RESTful API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구현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402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2513" y="950142"/>
            <a:ext cx="1662151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64"/>
              </a:lnSpc>
            </a:pPr>
            <a:r>
              <a:rPr lang="ko-KR" altLang="en-US" sz="5046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목차</a:t>
            </a:r>
            <a:endParaRPr lang="en-US" sz="5046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892513" y="2072501"/>
            <a:ext cx="3179866" cy="501017"/>
            <a:chOff x="892513" y="2261037"/>
            <a:chExt cx="3179866" cy="501017"/>
          </a:xfrm>
        </p:grpSpPr>
        <p:grpSp>
          <p:nvGrpSpPr>
            <p:cNvPr id="4" name="Group 4"/>
            <p:cNvGrpSpPr/>
            <p:nvPr/>
          </p:nvGrpSpPr>
          <p:grpSpPr>
            <a:xfrm>
              <a:off x="892513" y="2261037"/>
              <a:ext cx="3179866" cy="501017"/>
              <a:chOff x="0" y="0"/>
              <a:chExt cx="1553952" cy="122651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553952" cy="1226517"/>
              </a:xfrm>
              <a:custGeom>
                <a:avLst/>
                <a:gdLst/>
                <a:ahLst/>
                <a:cxnLst/>
                <a:rect l="l" t="t" r="r" b="b"/>
                <a:pathLst>
                  <a:path w="1553952" h="1226517">
                    <a:moveTo>
                      <a:pt x="82199" y="0"/>
                    </a:moveTo>
                    <a:lnTo>
                      <a:pt x="1471752" y="0"/>
                    </a:lnTo>
                    <a:cubicBezTo>
                      <a:pt x="1517150" y="0"/>
                      <a:pt x="1553952" y="36802"/>
                      <a:pt x="1553952" y="82199"/>
                    </a:cubicBezTo>
                    <a:lnTo>
                      <a:pt x="1553952" y="1144317"/>
                    </a:lnTo>
                    <a:cubicBezTo>
                      <a:pt x="1553952" y="1189715"/>
                      <a:pt x="1517150" y="1226517"/>
                      <a:pt x="1471752" y="1226517"/>
                    </a:cubicBezTo>
                    <a:lnTo>
                      <a:pt x="82199" y="1226517"/>
                    </a:lnTo>
                    <a:cubicBezTo>
                      <a:pt x="36802" y="1226517"/>
                      <a:pt x="0" y="1189715"/>
                      <a:pt x="0" y="1144317"/>
                    </a:cubicBezTo>
                    <a:lnTo>
                      <a:pt x="0" y="82199"/>
                    </a:lnTo>
                    <a:cubicBezTo>
                      <a:pt x="0" y="36802"/>
                      <a:pt x="36802" y="0"/>
                      <a:pt x="82199" y="0"/>
                    </a:cubicBezTo>
                    <a:close/>
                  </a:path>
                </a:pathLst>
              </a:custGeom>
              <a:solidFill>
                <a:srgbClr val="FFFFFF">
                  <a:alpha val="74902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1553952" cy="1283667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341242" y="2370991"/>
              <a:ext cx="2429263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41"/>
                </a:lnSpc>
              </a:pPr>
              <a:r>
                <a:rPr lang="ko-KR" altLang="en-US" sz="1673" b="1" dirty="0" smtClean="0">
                  <a:solidFill>
                    <a:srgbClr val="0A152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/>
                  <a:ea typeface="Poppins"/>
                  <a:cs typeface="Poppins"/>
                  <a:sym typeface="Poppins"/>
                </a:rPr>
                <a:t>▷ 프로젝트 구조</a:t>
              </a:r>
              <a:endParaRPr lang="en-US" sz="1673" b="1" dirty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892513" y="2683472"/>
            <a:ext cx="3179866" cy="501017"/>
            <a:chOff x="892513" y="2872008"/>
            <a:chExt cx="3179866" cy="501017"/>
          </a:xfrm>
        </p:grpSpPr>
        <p:grpSp>
          <p:nvGrpSpPr>
            <p:cNvPr id="16" name="Group 4"/>
            <p:cNvGrpSpPr/>
            <p:nvPr/>
          </p:nvGrpSpPr>
          <p:grpSpPr>
            <a:xfrm>
              <a:off x="892513" y="2872008"/>
              <a:ext cx="3179866" cy="501017"/>
              <a:chOff x="0" y="0"/>
              <a:chExt cx="1553952" cy="1226517"/>
            </a:xfrm>
          </p:grpSpPr>
          <p:sp>
            <p:nvSpPr>
              <p:cNvPr id="17" name="Freeform 5"/>
              <p:cNvSpPr/>
              <p:nvPr/>
            </p:nvSpPr>
            <p:spPr>
              <a:xfrm>
                <a:off x="0" y="0"/>
                <a:ext cx="1553952" cy="1226517"/>
              </a:xfrm>
              <a:custGeom>
                <a:avLst/>
                <a:gdLst/>
                <a:ahLst/>
                <a:cxnLst/>
                <a:rect l="l" t="t" r="r" b="b"/>
                <a:pathLst>
                  <a:path w="1553952" h="1226517">
                    <a:moveTo>
                      <a:pt x="82199" y="0"/>
                    </a:moveTo>
                    <a:lnTo>
                      <a:pt x="1471752" y="0"/>
                    </a:lnTo>
                    <a:cubicBezTo>
                      <a:pt x="1517150" y="0"/>
                      <a:pt x="1553952" y="36802"/>
                      <a:pt x="1553952" y="82199"/>
                    </a:cubicBezTo>
                    <a:lnTo>
                      <a:pt x="1553952" y="1144317"/>
                    </a:lnTo>
                    <a:cubicBezTo>
                      <a:pt x="1553952" y="1189715"/>
                      <a:pt x="1517150" y="1226517"/>
                      <a:pt x="1471752" y="1226517"/>
                    </a:cubicBezTo>
                    <a:lnTo>
                      <a:pt x="82199" y="1226517"/>
                    </a:lnTo>
                    <a:cubicBezTo>
                      <a:pt x="36802" y="1226517"/>
                      <a:pt x="0" y="1189715"/>
                      <a:pt x="0" y="1144317"/>
                    </a:cubicBezTo>
                    <a:lnTo>
                      <a:pt x="0" y="82199"/>
                    </a:lnTo>
                    <a:cubicBezTo>
                      <a:pt x="0" y="36802"/>
                      <a:pt x="36802" y="0"/>
                      <a:pt x="82199" y="0"/>
                    </a:cubicBezTo>
                    <a:close/>
                  </a:path>
                </a:pathLst>
              </a:custGeom>
              <a:solidFill>
                <a:srgbClr val="FFFFFF">
                  <a:alpha val="74902"/>
                </a:srgbClr>
              </a:solidFill>
            </p:spPr>
          </p:sp>
          <p:sp>
            <p:nvSpPr>
              <p:cNvPr id="18" name="TextBox 6"/>
              <p:cNvSpPr txBox="1"/>
              <p:nvPr/>
            </p:nvSpPr>
            <p:spPr>
              <a:xfrm>
                <a:off x="0" y="-57150"/>
                <a:ext cx="1553952" cy="1283667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9" name="TextBox 7"/>
            <p:cNvSpPr txBox="1"/>
            <p:nvPr/>
          </p:nvSpPr>
          <p:spPr>
            <a:xfrm>
              <a:off x="1341242" y="2981962"/>
              <a:ext cx="2429263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41"/>
                </a:lnSpc>
              </a:pPr>
              <a:r>
                <a:rPr lang="ko-KR" altLang="en-US" sz="1673" b="1" dirty="0" smtClean="0">
                  <a:solidFill>
                    <a:srgbClr val="0A152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/>
                  <a:ea typeface="Poppins"/>
                  <a:cs typeface="Poppins"/>
                  <a:sym typeface="Poppins"/>
                </a:rPr>
                <a:t>▷ 데이터베이스</a:t>
              </a:r>
              <a:endParaRPr lang="en-US" sz="1673" b="1" dirty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92513" y="3292294"/>
            <a:ext cx="3179866" cy="501017"/>
            <a:chOff x="892513" y="3480830"/>
            <a:chExt cx="3179866" cy="501017"/>
          </a:xfrm>
        </p:grpSpPr>
        <p:grpSp>
          <p:nvGrpSpPr>
            <p:cNvPr id="20" name="Group 4"/>
            <p:cNvGrpSpPr/>
            <p:nvPr/>
          </p:nvGrpSpPr>
          <p:grpSpPr>
            <a:xfrm>
              <a:off x="892513" y="3480830"/>
              <a:ext cx="3179866" cy="501017"/>
              <a:chOff x="0" y="0"/>
              <a:chExt cx="1553952" cy="1226517"/>
            </a:xfrm>
          </p:grpSpPr>
          <p:sp>
            <p:nvSpPr>
              <p:cNvPr id="21" name="Freeform 5"/>
              <p:cNvSpPr/>
              <p:nvPr/>
            </p:nvSpPr>
            <p:spPr>
              <a:xfrm>
                <a:off x="0" y="0"/>
                <a:ext cx="1553952" cy="1226517"/>
              </a:xfrm>
              <a:custGeom>
                <a:avLst/>
                <a:gdLst/>
                <a:ahLst/>
                <a:cxnLst/>
                <a:rect l="l" t="t" r="r" b="b"/>
                <a:pathLst>
                  <a:path w="1553952" h="1226517">
                    <a:moveTo>
                      <a:pt x="82199" y="0"/>
                    </a:moveTo>
                    <a:lnTo>
                      <a:pt x="1471752" y="0"/>
                    </a:lnTo>
                    <a:cubicBezTo>
                      <a:pt x="1517150" y="0"/>
                      <a:pt x="1553952" y="36802"/>
                      <a:pt x="1553952" y="82199"/>
                    </a:cubicBezTo>
                    <a:lnTo>
                      <a:pt x="1553952" y="1144317"/>
                    </a:lnTo>
                    <a:cubicBezTo>
                      <a:pt x="1553952" y="1189715"/>
                      <a:pt x="1517150" y="1226517"/>
                      <a:pt x="1471752" y="1226517"/>
                    </a:cubicBezTo>
                    <a:lnTo>
                      <a:pt x="82199" y="1226517"/>
                    </a:lnTo>
                    <a:cubicBezTo>
                      <a:pt x="36802" y="1226517"/>
                      <a:pt x="0" y="1189715"/>
                      <a:pt x="0" y="1144317"/>
                    </a:cubicBezTo>
                    <a:lnTo>
                      <a:pt x="0" y="82199"/>
                    </a:lnTo>
                    <a:cubicBezTo>
                      <a:pt x="0" y="36802"/>
                      <a:pt x="36802" y="0"/>
                      <a:pt x="82199" y="0"/>
                    </a:cubicBezTo>
                    <a:close/>
                  </a:path>
                </a:pathLst>
              </a:custGeom>
              <a:solidFill>
                <a:srgbClr val="FFFFFF">
                  <a:alpha val="74902"/>
                </a:srgbClr>
              </a:solidFill>
            </p:spPr>
          </p:sp>
          <p:sp>
            <p:nvSpPr>
              <p:cNvPr id="22" name="TextBox 6"/>
              <p:cNvSpPr txBox="1"/>
              <p:nvPr/>
            </p:nvSpPr>
            <p:spPr>
              <a:xfrm>
                <a:off x="0" y="-57150"/>
                <a:ext cx="1553952" cy="1283667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3" name="TextBox 7"/>
            <p:cNvSpPr txBox="1"/>
            <p:nvPr/>
          </p:nvSpPr>
          <p:spPr>
            <a:xfrm>
              <a:off x="1341242" y="3590784"/>
              <a:ext cx="2429263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41"/>
                </a:lnSpc>
              </a:pPr>
              <a:r>
                <a:rPr lang="ko-KR" altLang="en-US" sz="1673" b="1" dirty="0" smtClean="0">
                  <a:solidFill>
                    <a:srgbClr val="0A152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/>
                  <a:ea typeface="Poppins"/>
                  <a:cs typeface="Poppins"/>
                  <a:sym typeface="Poppins"/>
                </a:rPr>
                <a:t>▷ 가상환경</a:t>
              </a:r>
              <a:endParaRPr lang="en-US" sz="1673" b="1" dirty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892513" y="3877771"/>
            <a:ext cx="3179866" cy="501017"/>
            <a:chOff x="892513" y="4066307"/>
            <a:chExt cx="3179866" cy="501017"/>
          </a:xfrm>
        </p:grpSpPr>
        <p:grpSp>
          <p:nvGrpSpPr>
            <p:cNvPr id="24" name="Group 4"/>
            <p:cNvGrpSpPr/>
            <p:nvPr/>
          </p:nvGrpSpPr>
          <p:grpSpPr>
            <a:xfrm>
              <a:off x="892513" y="4066307"/>
              <a:ext cx="3179866" cy="501017"/>
              <a:chOff x="0" y="0"/>
              <a:chExt cx="1553952" cy="1226517"/>
            </a:xfrm>
          </p:grpSpPr>
          <p:sp>
            <p:nvSpPr>
              <p:cNvPr id="25" name="Freeform 5"/>
              <p:cNvSpPr/>
              <p:nvPr/>
            </p:nvSpPr>
            <p:spPr>
              <a:xfrm>
                <a:off x="0" y="0"/>
                <a:ext cx="1553952" cy="1226517"/>
              </a:xfrm>
              <a:custGeom>
                <a:avLst/>
                <a:gdLst/>
                <a:ahLst/>
                <a:cxnLst/>
                <a:rect l="l" t="t" r="r" b="b"/>
                <a:pathLst>
                  <a:path w="1553952" h="1226517">
                    <a:moveTo>
                      <a:pt x="82199" y="0"/>
                    </a:moveTo>
                    <a:lnTo>
                      <a:pt x="1471752" y="0"/>
                    </a:lnTo>
                    <a:cubicBezTo>
                      <a:pt x="1517150" y="0"/>
                      <a:pt x="1553952" y="36802"/>
                      <a:pt x="1553952" y="82199"/>
                    </a:cubicBezTo>
                    <a:lnTo>
                      <a:pt x="1553952" y="1144317"/>
                    </a:lnTo>
                    <a:cubicBezTo>
                      <a:pt x="1553952" y="1189715"/>
                      <a:pt x="1517150" y="1226517"/>
                      <a:pt x="1471752" y="1226517"/>
                    </a:cubicBezTo>
                    <a:lnTo>
                      <a:pt x="82199" y="1226517"/>
                    </a:lnTo>
                    <a:cubicBezTo>
                      <a:pt x="36802" y="1226517"/>
                      <a:pt x="0" y="1189715"/>
                      <a:pt x="0" y="1144317"/>
                    </a:cubicBezTo>
                    <a:lnTo>
                      <a:pt x="0" y="82199"/>
                    </a:lnTo>
                    <a:cubicBezTo>
                      <a:pt x="0" y="36802"/>
                      <a:pt x="36802" y="0"/>
                      <a:pt x="82199" y="0"/>
                    </a:cubicBezTo>
                    <a:close/>
                  </a:path>
                </a:pathLst>
              </a:custGeom>
              <a:solidFill>
                <a:srgbClr val="FFFFFF">
                  <a:alpha val="74902"/>
                </a:srgbClr>
              </a:solidFill>
            </p:spPr>
          </p:sp>
          <p:sp>
            <p:nvSpPr>
              <p:cNvPr id="26" name="TextBox 6"/>
              <p:cNvSpPr txBox="1"/>
              <p:nvPr/>
            </p:nvSpPr>
            <p:spPr>
              <a:xfrm>
                <a:off x="0" y="-57150"/>
                <a:ext cx="1553952" cy="1283667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7" name="TextBox 7"/>
            <p:cNvSpPr txBox="1"/>
            <p:nvPr/>
          </p:nvSpPr>
          <p:spPr>
            <a:xfrm>
              <a:off x="1341242" y="4176261"/>
              <a:ext cx="2429263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41"/>
                </a:lnSpc>
              </a:pPr>
              <a:r>
                <a:rPr lang="ko-KR" altLang="en-US" sz="1673" b="1" dirty="0" smtClean="0">
                  <a:solidFill>
                    <a:srgbClr val="0A152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/>
                  <a:ea typeface="Poppins"/>
                  <a:cs typeface="Poppins"/>
                  <a:sym typeface="Poppins"/>
                </a:rPr>
                <a:t>▷ 패키지</a:t>
              </a:r>
              <a:endParaRPr lang="en-US" sz="1673" b="1" dirty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892513" y="4489448"/>
            <a:ext cx="3179866" cy="501017"/>
            <a:chOff x="892513" y="4677984"/>
            <a:chExt cx="3179866" cy="501017"/>
          </a:xfrm>
        </p:grpSpPr>
        <p:grpSp>
          <p:nvGrpSpPr>
            <p:cNvPr id="36" name="Group 4"/>
            <p:cNvGrpSpPr/>
            <p:nvPr/>
          </p:nvGrpSpPr>
          <p:grpSpPr>
            <a:xfrm>
              <a:off x="892513" y="4677984"/>
              <a:ext cx="3179866" cy="501017"/>
              <a:chOff x="0" y="0"/>
              <a:chExt cx="1553952" cy="1226517"/>
            </a:xfrm>
          </p:grpSpPr>
          <p:sp>
            <p:nvSpPr>
              <p:cNvPr id="37" name="Freeform 5"/>
              <p:cNvSpPr/>
              <p:nvPr/>
            </p:nvSpPr>
            <p:spPr>
              <a:xfrm>
                <a:off x="0" y="0"/>
                <a:ext cx="1553952" cy="1226517"/>
              </a:xfrm>
              <a:custGeom>
                <a:avLst/>
                <a:gdLst/>
                <a:ahLst/>
                <a:cxnLst/>
                <a:rect l="l" t="t" r="r" b="b"/>
                <a:pathLst>
                  <a:path w="1553952" h="1226517">
                    <a:moveTo>
                      <a:pt x="82199" y="0"/>
                    </a:moveTo>
                    <a:lnTo>
                      <a:pt x="1471752" y="0"/>
                    </a:lnTo>
                    <a:cubicBezTo>
                      <a:pt x="1517150" y="0"/>
                      <a:pt x="1553952" y="36802"/>
                      <a:pt x="1553952" y="82199"/>
                    </a:cubicBezTo>
                    <a:lnTo>
                      <a:pt x="1553952" y="1144317"/>
                    </a:lnTo>
                    <a:cubicBezTo>
                      <a:pt x="1553952" y="1189715"/>
                      <a:pt x="1517150" y="1226517"/>
                      <a:pt x="1471752" y="1226517"/>
                    </a:cubicBezTo>
                    <a:lnTo>
                      <a:pt x="82199" y="1226517"/>
                    </a:lnTo>
                    <a:cubicBezTo>
                      <a:pt x="36802" y="1226517"/>
                      <a:pt x="0" y="1189715"/>
                      <a:pt x="0" y="1144317"/>
                    </a:cubicBezTo>
                    <a:lnTo>
                      <a:pt x="0" y="82199"/>
                    </a:lnTo>
                    <a:cubicBezTo>
                      <a:pt x="0" y="36802"/>
                      <a:pt x="36802" y="0"/>
                      <a:pt x="82199" y="0"/>
                    </a:cubicBezTo>
                    <a:close/>
                  </a:path>
                </a:pathLst>
              </a:custGeom>
              <a:solidFill>
                <a:srgbClr val="FFFFFF">
                  <a:alpha val="74902"/>
                </a:srgbClr>
              </a:solidFill>
            </p:spPr>
          </p:sp>
          <p:sp>
            <p:nvSpPr>
              <p:cNvPr id="38" name="TextBox 6"/>
              <p:cNvSpPr txBox="1"/>
              <p:nvPr/>
            </p:nvSpPr>
            <p:spPr>
              <a:xfrm>
                <a:off x="0" y="-57150"/>
                <a:ext cx="1553952" cy="1283667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9" name="TextBox 7"/>
            <p:cNvSpPr txBox="1"/>
            <p:nvPr/>
          </p:nvSpPr>
          <p:spPr>
            <a:xfrm>
              <a:off x="1341242" y="4787938"/>
              <a:ext cx="2429263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41"/>
                </a:lnSpc>
              </a:pPr>
              <a:r>
                <a:rPr lang="ko-KR" altLang="en-US" sz="1673" b="1" dirty="0" smtClean="0">
                  <a:solidFill>
                    <a:srgbClr val="0A152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/>
                  <a:ea typeface="Poppins"/>
                  <a:cs typeface="Poppins"/>
                  <a:sym typeface="Poppins"/>
                </a:rPr>
                <a:t>▷ </a:t>
              </a:r>
              <a:r>
                <a:rPr lang="en-US" altLang="ko-KR" sz="1673" b="1" dirty="0" smtClean="0">
                  <a:solidFill>
                    <a:srgbClr val="0A152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/>
                  <a:ea typeface="Poppins"/>
                  <a:cs typeface="Poppins"/>
                  <a:sym typeface="Poppins"/>
                </a:rPr>
                <a:t>Django </a:t>
              </a:r>
              <a:r>
                <a:rPr lang="ko-KR" altLang="en-US" sz="1673" b="1" dirty="0" smtClean="0">
                  <a:solidFill>
                    <a:srgbClr val="0A152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/>
                  <a:ea typeface="Poppins"/>
                  <a:cs typeface="Poppins"/>
                  <a:sym typeface="Poppins"/>
                </a:rPr>
                <a:t>앱 설명</a:t>
              </a:r>
              <a:endParaRPr lang="en-US" sz="1673" b="1" dirty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4" name="AutoShape 2"/>
          <p:cNvSpPr/>
          <p:nvPr/>
        </p:nvSpPr>
        <p:spPr>
          <a:xfrm>
            <a:off x="6796725" y="0"/>
            <a:ext cx="5427701" cy="6858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45" name="Freeform 3"/>
          <p:cNvSpPr/>
          <p:nvPr/>
        </p:nvSpPr>
        <p:spPr>
          <a:xfrm>
            <a:off x="6796725" y="0"/>
            <a:ext cx="4232636" cy="6858000"/>
          </a:xfrm>
          <a:custGeom>
            <a:avLst/>
            <a:gdLst/>
            <a:ahLst/>
            <a:cxnLst/>
            <a:rect l="l" t="t" r="r" b="b"/>
            <a:pathLst>
              <a:path w="5922550" h="10287000">
                <a:moveTo>
                  <a:pt x="0" y="0"/>
                </a:moveTo>
                <a:lnTo>
                  <a:pt x="5922551" y="0"/>
                </a:lnTo>
                <a:lnTo>
                  <a:pt x="59225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-79128" r="-81084"/>
            </a:stretch>
          </a:blipFill>
        </p:spPr>
      </p:sp>
      <p:sp>
        <p:nvSpPr>
          <p:cNvPr id="48" name="Freeform 7"/>
          <p:cNvSpPr/>
          <p:nvPr/>
        </p:nvSpPr>
        <p:spPr>
          <a:xfrm>
            <a:off x="11305619" y="433631"/>
            <a:ext cx="610122" cy="586757"/>
          </a:xfrm>
          <a:custGeom>
            <a:avLst/>
            <a:gdLst/>
            <a:ahLst/>
            <a:cxnLst/>
            <a:rect l="l" t="t" r="r" b="b"/>
            <a:pathLst>
              <a:path w="811750" h="811750">
                <a:moveTo>
                  <a:pt x="0" y="0"/>
                </a:moveTo>
                <a:lnTo>
                  <a:pt x="811750" y="0"/>
                </a:lnTo>
                <a:lnTo>
                  <a:pt x="811750" y="811750"/>
                </a:lnTo>
                <a:lnTo>
                  <a:pt x="0" y="81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8" name="그림 7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5619" y="5971933"/>
            <a:ext cx="630013" cy="6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4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0124" y="819780"/>
            <a:ext cx="101038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b="1" dirty="0" smtClean="0"/>
              <a:t>&gt; </a:t>
            </a:r>
            <a:r>
              <a:rPr lang="en-US" altLang="ko-KR" sz="5400" b="1" dirty="0" err="1"/>
              <a:t>pytest-django</a:t>
            </a:r>
            <a:r>
              <a:rPr lang="en-US" altLang="ko-KR" sz="5400" b="1" dirty="0"/>
              <a:t>&gt;=4.5.2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76745" y="2300804"/>
            <a:ext cx="4726351" cy="3607093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8905" y="2300804"/>
            <a:ext cx="4726351" cy="3607093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5194" y="3336958"/>
            <a:ext cx="4449452" cy="1390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애플리케이션의 테스트를 작성하고 실행하기 위한 </a:t>
            </a:r>
            <a:r>
              <a:rPr lang="en-US" altLang="ko-KR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pytest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플러그인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테스트 환경과 통합하여 강력한 테스트 기능 제공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21128" y="3768356"/>
            <a:ext cx="4061904" cy="67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프로젝트에서 테스트 작성 및 실행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922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0124" y="819780"/>
            <a:ext cx="101038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b="1" dirty="0" smtClean="0"/>
              <a:t>&gt; </a:t>
            </a:r>
            <a:r>
              <a:rPr lang="en-US" altLang="ko-KR" sz="5400" b="1" dirty="0" err="1"/>
              <a:t>django-redis</a:t>
            </a:r>
            <a:r>
              <a:rPr lang="en-US" altLang="ko-KR" sz="5400" b="1" dirty="0"/>
              <a:t>&gt;=5.2.0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76745" y="2300804"/>
            <a:ext cx="4726351" cy="3607093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8905" y="2300804"/>
            <a:ext cx="4726351" cy="3607093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5194" y="3336958"/>
            <a:ext cx="4449452" cy="1390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Redis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를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캐시 </a:t>
            </a:r>
            <a:r>
              <a:rPr lang="ko-KR" altLang="en-US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백엔드로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사용할 수 있도록 지원하는 패키지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의 세션 및 </a:t>
            </a:r>
            <a:r>
              <a:rPr lang="ko-KR" altLang="en-US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캐싱을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위한 빠르고 확장 가능한 솔루션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21128" y="3696030"/>
            <a:ext cx="4061904" cy="67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에서 </a:t>
            </a:r>
            <a:r>
              <a:rPr lang="en-US" altLang="ko-KR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Redis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를 세션 저장소 또는 캐시로 사용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796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0124" y="819780"/>
            <a:ext cx="101038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b="1" dirty="0" smtClean="0"/>
              <a:t>&gt; </a:t>
            </a:r>
            <a:r>
              <a:rPr lang="en-US" altLang="ko-KR" sz="5400" b="1" dirty="0" err="1"/>
              <a:t>redis</a:t>
            </a:r>
            <a:r>
              <a:rPr lang="en-US" altLang="ko-KR" sz="5400" b="1" dirty="0"/>
              <a:t>&gt;=4.5.0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76745" y="2300804"/>
            <a:ext cx="4726351" cy="3607093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8905" y="2300804"/>
            <a:ext cx="4726351" cy="3607093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5194" y="3229751"/>
            <a:ext cx="4449452" cy="1749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altLang="ko-KR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Redis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와 상호작용하기 위한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Python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클라이언트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en-US" altLang="ko-KR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Redis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는 </a:t>
            </a:r>
            <a:r>
              <a:rPr lang="ko-KR" altLang="en-US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인메모리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데이터 저장소로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데이터베이스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캐시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메시지 브로커로 사용 가능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21128" y="3588823"/>
            <a:ext cx="4061904" cy="103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ko-KR" altLang="en-US" sz="1995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캐싱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세션 관리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793"/>
              </a:lnSpc>
            </a:pP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애플리케이션에서 데이터 처리 성능 향상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002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0124" y="819780"/>
            <a:ext cx="101038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b="1" dirty="0" smtClean="0"/>
              <a:t>&gt; </a:t>
            </a:r>
            <a:r>
              <a:rPr lang="en-US" altLang="ko-KR" sz="5400" b="1" dirty="0" err="1"/>
              <a:t>Gunicorn</a:t>
            </a:r>
            <a:endParaRPr lang="en-US" altLang="ko-KR" sz="5400" b="1" dirty="0"/>
          </a:p>
        </p:txBody>
      </p:sp>
      <p:grpSp>
        <p:nvGrpSpPr>
          <p:cNvPr id="4" name="Group 4"/>
          <p:cNvGrpSpPr/>
          <p:nvPr/>
        </p:nvGrpSpPr>
        <p:grpSpPr>
          <a:xfrm>
            <a:off x="1076745" y="2300804"/>
            <a:ext cx="4726351" cy="3607093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8905" y="2300804"/>
            <a:ext cx="4726351" cy="3607093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5194" y="3050279"/>
            <a:ext cx="4449452" cy="2108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웹 애플리케이션을 위한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WSGI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서버입니다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. Flask, Django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등과 같은 프레임워크 애플리케이션을 프로덕션 환경에서 효율적으로 </a:t>
            </a:r>
            <a:r>
              <a:rPr lang="ko-KR" altLang="en-US" sz="1995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실행</a:t>
            </a:r>
            <a:endParaRPr lang="en-US" altLang="ko-KR" sz="1995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793"/>
              </a:lnSpc>
            </a:pPr>
            <a:r>
              <a:rPr lang="ko-KR" altLang="en-US" sz="1995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멀티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프로세스 기반으로 동시성을 처리하며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주로 </a:t>
            </a:r>
            <a:r>
              <a:rPr lang="en-US" altLang="ko-KR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Nginx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와 함께 사용</a:t>
            </a:r>
            <a:endParaRPr lang="en-US" altLang="ko-KR" sz="1995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21128" y="3588823"/>
            <a:ext cx="4061904" cy="67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간결한 </a:t>
            </a:r>
            <a:r>
              <a:rPr lang="ko-KR" altLang="en-US" sz="1995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실행</a:t>
            </a:r>
            <a:endParaRPr lang="en-US" altLang="ko-KR" sz="1995" dirty="0" smtClean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793"/>
              </a:lnSpc>
            </a:pPr>
            <a:r>
              <a:rPr lang="ko-KR" altLang="en-US" sz="1995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프로덕션 </a:t>
            </a:r>
            <a:r>
              <a:rPr lang="ko-KR" altLang="en-US" sz="1995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환경 최적화</a:t>
            </a:r>
            <a:endParaRPr lang="en-US" altLang="ko-KR" sz="1995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8890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74049" y="563643"/>
            <a:ext cx="6441485" cy="83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64"/>
              </a:lnSpc>
            </a:pPr>
            <a:r>
              <a:rPr lang="en-US" sz="5046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 </a:t>
            </a:r>
            <a:r>
              <a:rPr lang="ko-KR" altLang="en-US" sz="5046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앱</a:t>
            </a:r>
            <a:endParaRPr lang="en-US" sz="5046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874049" y="1912245"/>
            <a:ext cx="3202279" cy="1699865"/>
            <a:chOff x="0" y="0"/>
            <a:chExt cx="1553952" cy="12265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66802" y="2689372"/>
            <a:ext cx="2446385" cy="33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4000" b="1" dirty="0" smtClean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Django</a:t>
            </a:r>
            <a:endParaRPr lang="en-US" sz="4000" b="1" dirty="0">
              <a:solidFill>
                <a:srgbClr val="0A15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4476397" y="1912245"/>
            <a:ext cx="3202279" cy="1699865"/>
            <a:chOff x="0" y="0"/>
            <a:chExt cx="1553952" cy="12265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869150" y="2689372"/>
            <a:ext cx="2446385" cy="33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4000" b="1" dirty="0" smtClean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sol</a:t>
            </a:r>
            <a:endParaRPr lang="en-US" sz="4000" b="1" dirty="0">
              <a:solidFill>
                <a:srgbClr val="0A15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8078744" y="1912245"/>
            <a:ext cx="3202279" cy="1699865"/>
            <a:chOff x="0" y="0"/>
            <a:chExt cx="1553952" cy="12265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471497" y="2689372"/>
            <a:ext cx="2446385" cy="33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4000" b="1" dirty="0" smtClean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travel</a:t>
            </a:r>
            <a:endParaRPr lang="en-US" sz="4000" b="1" dirty="0">
              <a:solidFill>
                <a:srgbClr val="0A15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6" name="Group 4"/>
          <p:cNvGrpSpPr/>
          <p:nvPr/>
        </p:nvGrpSpPr>
        <p:grpSpPr>
          <a:xfrm>
            <a:off x="2693422" y="4051214"/>
            <a:ext cx="3202279" cy="1699865"/>
            <a:chOff x="0" y="0"/>
            <a:chExt cx="1553952" cy="1226517"/>
          </a:xfrm>
        </p:grpSpPr>
        <p:sp>
          <p:nvSpPr>
            <p:cNvPr id="17" name="Freeform 5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8" name="TextBox 6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TextBox 7"/>
          <p:cNvSpPr txBox="1"/>
          <p:nvPr/>
        </p:nvSpPr>
        <p:spPr>
          <a:xfrm>
            <a:off x="3086175" y="4828341"/>
            <a:ext cx="2446385" cy="33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4000" b="1" dirty="0" err="1" smtClean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chatbot</a:t>
            </a:r>
            <a:endParaRPr lang="en-US" sz="4000" b="1" dirty="0">
              <a:solidFill>
                <a:srgbClr val="0A15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0" name="Group 8"/>
          <p:cNvGrpSpPr/>
          <p:nvPr/>
        </p:nvGrpSpPr>
        <p:grpSpPr>
          <a:xfrm>
            <a:off x="6295770" y="4051214"/>
            <a:ext cx="3202279" cy="1699865"/>
            <a:chOff x="0" y="0"/>
            <a:chExt cx="1553952" cy="1226517"/>
          </a:xfrm>
        </p:grpSpPr>
        <p:sp>
          <p:nvSpPr>
            <p:cNvPr id="21" name="Freeform 9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22" name="TextBox 10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3" name="TextBox 11"/>
          <p:cNvSpPr txBox="1"/>
          <p:nvPr/>
        </p:nvSpPr>
        <p:spPr>
          <a:xfrm>
            <a:off x="6688523" y="4828341"/>
            <a:ext cx="2446385" cy="33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4000" b="1" dirty="0" smtClean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plan</a:t>
            </a:r>
            <a:endParaRPr lang="en-US" sz="4000" b="1" dirty="0">
              <a:solidFill>
                <a:srgbClr val="0A15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9450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09946" y="1913641"/>
            <a:ext cx="3412503" cy="3619893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972695" y="2270674"/>
            <a:ext cx="34518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72695" y="3677048"/>
            <a:ext cx="583661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주요 </a:t>
            </a:r>
            <a:r>
              <a:rPr lang="ko-KR" altLang="en-US" sz="1705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파일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endParaRPr lang="ko-KR" altLang="en-US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&gt; settings.py</a:t>
            </a:r>
          </a:p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&gt; urls.py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940547" y="2007067"/>
            <a:ext cx="3168780" cy="3432845"/>
            <a:chOff x="1459780" y="2054201"/>
            <a:chExt cx="3168780" cy="343284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9780" y="2054201"/>
              <a:ext cx="3168780" cy="3432845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743958" y="4037101"/>
              <a:ext cx="2262434" cy="3487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743958" y="4491405"/>
              <a:ext cx="2262434" cy="3487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089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17" name="Group 4"/>
          <p:cNvGrpSpPr/>
          <p:nvPr/>
        </p:nvGrpSpPr>
        <p:grpSpPr>
          <a:xfrm>
            <a:off x="9808668" y="4725533"/>
            <a:ext cx="1712586" cy="1712973"/>
            <a:chOff x="0" y="0"/>
            <a:chExt cx="1553952" cy="1226517"/>
          </a:xfrm>
        </p:grpSpPr>
        <p:sp>
          <p:nvSpPr>
            <p:cNvPr id="18" name="Freeform 5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9" name="TextBox 6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4" name="Group 4"/>
          <p:cNvGrpSpPr/>
          <p:nvPr/>
        </p:nvGrpSpPr>
        <p:grpSpPr>
          <a:xfrm>
            <a:off x="857839" y="1979630"/>
            <a:ext cx="7258640" cy="2944897"/>
            <a:chOff x="0" y="0"/>
            <a:chExt cx="1553952" cy="1226517"/>
          </a:xfrm>
        </p:grpSpPr>
        <p:sp>
          <p:nvSpPr>
            <p:cNvPr id="15" name="Freeform 5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6" name="TextBox 6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2300" y="172597"/>
            <a:ext cx="9911499" cy="1325563"/>
          </a:xfrm>
        </p:spPr>
        <p:txBody>
          <a:bodyPr>
            <a:noAutofit/>
          </a:bodyPr>
          <a:lstStyle/>
          <a:p>
            <a:r>
              <a:rPr lang="en-US" altLang="ko-KR" sz="5400" b="1" dirty="0" smtClean="0"/>
              <a:t>settings.py					#1</a:t>
            </a:r>
            <a:endParaRPr lang="ko-KR" altLang="en-US" sz="5400" b="1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920304" y="1477433"/>
            <a:ext cx="6816822" cy="410181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setting.py</a:t>
            </a:r>
            <a:r>
              <a:rPr lang="ko-KR" altLang="en-US" dirty="0" smtClean="0"/>
              <a:t>에서 프로젝트의 </a:t>
            </a:r>
            <a:r>
              <a:rPr lang="ko-KR" altLang="en-US" dirty="0"/>
              <a:t>전반적인 환경설정을 정의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806" y="2159517"/>
            <a:ext cx="3879019" cy="5115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806" y="2763052"/>
            <a:ext cx="3879019" cy="1962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8404" y="4877392"/>
            <a:ext cx="1405395" cy="139614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033880" y="2159517"/>
            <a:ext cx="3007937" cy="2565685"/>
            <a:chOff x="1067780" y="1727567"/>
            <a:chExt cx="3007937" cy="152125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7781" y="1727567"/>
              <a:ext cx="3007936" cy="152125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067782" y="2225754"/>
              <a:ext cx="2929184" cy="2817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67780" y="2706012"/>
              <a:ext cx="2929184" cy="5238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923012" y="45009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r>
              <a:rPr lang="en-US" altLang="ko-KR" b="1" dirty="0" err="1" smtClean="0">
                <a:solidFill>
                  <a:srgbClr val="FF0000"/>
                </a:solidFill>
              </a:rPr>
              <a:t>env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내용 개체 틀 8"/>
          <p:cNvSpPr txBox="1">
            <a:spLocks/>
          </p:cNvSpPr>
          <p:nvPr/>
        </p:nvSpPr>
        <p:spPr>
          <a:xfrm>
            <a:off x="920304" y="5377600"/>
            <a:ext cx="8676441" cy="7635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민감한 정보인 </a:t>
            </a:r>
            <a:r>
              <a:rPr lang="en-US" altLang="ko-KR" dirty="0" smtClean="0"/>
              <a:t>OPENAI_API_KEY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계정 정보를 </a:t>
            </a:r>
            <a:r>
              <a:rPr lang="en-US" altLang="ko-KR" dirty="0" smtClean="0"/>
              <a:t>‘ .</a:t>
            </a:r>
            <a:r>
              <a:rPr lang="en-US" altLang="ko-KR" dirty="0" err="1" smtClean="0"/>
              <a:t>env</a:t>
            </a:r>
            <a:r>
              <a:rPr lang="en-US" altLang="ko-KR" dirty="0" smtClean="0"/>
              <a:t> ‘ </a:t>
            </a:r>
            <a:r>
              <a:rPr lang="ko-KR" altLang="en-US" dirty="0" smtClean="0"/>
              <a:t>파일에 환경 변수로 정의하여 </a:t>
            </a:r>
            <a:r>
              <a:rPr lang="ko-KR" altLang="en-US" dirty="0" err="1" smtClean="0"/>
              <a:t>애플케이션</a:t>
            </a:r>
            <a:r>
              <a:rPr lang="ko-KR" altLang="en-US" dirty="0" smtClean="0"/>
              <a:t> 코드에서 직접 작성하지 않고 쉽게 불러오도록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12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12" name="Group 4"/>
          <p:cNvGrpSpPr/>
          <p:nvPr/>
        </p:nvGrpSpPr>
        <p:grpSpPr>
          <a:xfrm>
            <a:off x="185013" y="1547480"/>
            <a:ext cx="11664479" cy="2803497"/>
            <a:chOff x="0" y="0"/>
            <a:chExt cx="1553952" cy="1226517"/>
          </a:xfrm>
        </p:grpSpPr>
        <p:sp>
          <p:nvSpPr>
            <p:cNvPr id="13" name="Freeform 5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4" name="TextBox 6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95455" y="1708407"/>
            <a:ext cx="2313396" cy="24981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55" y="1691929"/>
            <a:ext cx="4076700" cy="2514600"/>
          </a:xfrm>
          <a:prstGeom prst="rect">
            <a:avLst/>
          </a:prstGeom>
        </p:spPr>
      </p:pic>
      <p:sp>
        <p:nvSpPr>
          <p:cNvPr id="9" name="내용 개체 틀 8"/>
          <p:cNvSpPr txBox="1">
            <a:spLocks/>
          </p:cNvSpPr>
          <p:nvPr/>
        </p:nvSpPr>
        <p:spPr>
          <a:xfrm>
            <a:off x="5203594" y="1853905"/>
            <a:ext cx="63670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442300" y="172597"/>
            <a:ext cx="99114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 smtClean="0"/>
              <a:t>settings.py					#2</a:t>
            </a:r>
            <a:endParaRPr lang="ko-KR" altLang="en-US" sz="5400" b="1" dirty="0"/>
          </a:p>
        </p:txBody>
      </p:sp>
      <p:sp>
        <p:nvSpPr>
          <p:cNvPr id="7" name="내용 개체 틀 8"/>
          <p:cNvSpPr txBox="1">
            <a:spLocks/>
          </p:cNvSpPr>
          <p:nvPr/>
        </p:nvSpPr>
        <p:spPr>
          <a:xfrm>
            <a:off x="4986778" y="1727567"/>
            <a:ext cx="6367021" cy="4449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655" y="1704138"/>
            <a:ext cx="4838700" cy="2502391"/>
          </a:xfrm>
          <a:prstGeom prst="rect">
            <a:avLst/>
          </a:prstGeom>
        </p:spPr>
      </p:pic>
      <p:sp>
        <p:nvSpPr>
          <p:cNvPr id="11" name="내용 개체 틀 8"/>
          <p:cNvSpPr txBox="1">
            <a:spLocks/>
          </p:cNvSpPr>
          <p:nvPr/>
        </p:nvSpPr>
        <p:spPr>
          <a:xfrm>
            <a:off x="613233" y="4580384"/>
            <a:ext cx="11166344" cy="2088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INSTALLED_APPS : </a:t>
            </a:r>
            <a:r>
              <a:rPr lang="ko-KR" altLang="en-US" dirty="0" smtClean="0"/>
              <a:t>프로젝트에서 활성화된 앱 목록을 정의 </a:t>
            </a:r>
            <a:r>
              <a:rPr lang="en-US" altLang="ko-KR" dirty="0" smtClean="0"/>
              <a:t>( </a:t>
            </a:r>
            <a:r>
              <a:rPr lang="ko-KR" altLang="en-US" dirty="0" smtClean="0"/>
              <a:t>기본 앱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사용자 정의 앱 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MIDDLEWARE : request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response </a:t>
            </a:r>
            <a:r>
              <a:rPr lang="ko-KR" altLang="en-US" dirty="0" smtClean="0"/>
              <a:t>사이에 처리되는 </a:t>
            </a:r>
            <a:r>
              <a:rPr lang="en-US" altLang="ko-KR" dirty="0" smtClean="0"/>
              <a:t>middleware </a:t>
            </a:r>
            <a:r>
              <a:rPr lang="ko-KR" altLang="en-US" dirty="0" smtClean="0"/>
              <a:t>목록으로 특정 기능을 수행</a:t>
            </a:r>
            <a:endParaRPr lang="en-US" altLang="ko-KR" dirty="0" smtClean="0"/>
          </a:p>
          <a:p>
            <a:r>
              <a:rPr lang="en-US" altLang="ko-KR" dirty="0" smtClean="0"/>
              <a:t>LANGUAGE_CODE : </a:t>
            </a:r>
            <a:r>
              <a:rPr lang="ko-KR" altLang="en-US" dirty="0" smtClean="0"/>
              <a:t>언어 설정 및 시간대 설정을 한국으로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90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7" name="Group 4"/>
          <p:cNvGrpSpPr/>
          <p:nvPr/>
        </p:nvGrpSpPr>
        <p:grpSpPr>
          <a:xfrm>
            <a:off x="920305" y="1999826"/>
            <a:ext cx="6423176" cy="2053559"/>
            <a:chOff x="0" y="0"/>
            <a:chExt cx="1553952" cy="1226517"/>
          </a:xfrm>
        </p:grpSpPr>
        <p:sp>
          <p:nvSpPr>
            <p:cNvPr id="8" name="Freeform 5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9" name="TextBox 6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38791" y="196226"/>
            <a:ext cx="3602511" cy="1478570"/>
          </a:xfrm>
        </p:spPr>
        <p:txBody>
          <a:bodyPr>
            <a:normAutofit/>
          </a:bodyPr>
          <a:lstStyle/>
          <a:p>
            <a:r>
              <a:rPr lang="en-US" altLang="ko-KR" sz="5400" b="1" dirty="0" smtClean="0"/>
              <a:t>urls.py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20305" y="4378416"/>
            <a:ext cx="10798404" cy="2114010"/>
          </a:xfrm>
        </p:spPr>
        <p:txBody>
          <a:bodyPr/>
          <a:lstStyle/>
          <a:p>
            <a:r>
              <a:rPr lang="en-US" altLang="ko-KR" dirty="0" err="1" smtClean="0"/>
              <a:t>urlpatterns</a:t>
            </a:r>
            <a:r>
              <a:rPr lang="ko-KR" altLang="en-US" dirty="0" smtClean="0"/>
              <a:t>에서 기본 앱과 사용자 정의 앱의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을 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44" y="2164849"/>
            <a:ext cx="6170304" cy="17312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78238" y="2928424"/>
            <a:ext cx="5786133" cy="757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62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30458" y="1432875"/>
            <a:ext cx="2780907" cy="4468304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972695" y="2270674"/>
            <a:ext cx="34518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sol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72695" y="3487118"/>
            <a:ext cx="5836616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&gt; views.py</a:t>
            </a:r>
          </a:p>
          <a:p>
            <a:r>
              <a:rPr lang="en-US" altLang="ko-KR" dirty="0"/>
              <a:t>&gt; sql_templates.py</a:t>
            </a:r>
          </a:p>
          <a:p>
            <a:r>
              <a:rPr lang="en-US" altLang="ko-KR" dirty="0"/>
              <a:t>&gt; urls.py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214905" y="1555196"/>
            <a:ext cx="2602584" cy="4243704"/>
            <a:chOff x="1659887" y="1825625"/>
            <a:chExt cx="2602584" cy="424370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9887" y="1825625"/>
              <a:ext cx="2602584" cy="4243704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887486" y="4538700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887486" y="5304014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887486" y="5669936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14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7715" y="1176513"/>
            <a:ext cx="3016577" cy="4580215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84538" y="1507102"/>
            <a:ext cx="34518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ko-KR" alt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프로젝트</a:t>
            </a:r>
            <a:r>
              <a:rPr lang="en-US" altLang="ko-KR" sz="405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ko-KR" alt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구조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84538" y="2773990"/>
            <a:ext cx="5836616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en-US" altLang="ko-KR" sz="1705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메인 폴더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환경변수 외 기본 설정 관리</a:t>
            </a:r>
          </a:p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 = </a:t>
            </a: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openAI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및 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SQL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템플릿 설정</a:t>
            </a:r>
          </a:p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travel =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선택한 여행지에 따른 관광지 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개 추천</a:t>
            </a:r>
          </a:p>
          <a:p>
            <a:pPr>
              <a:lnSpc>
                <a:spcPts val="2388"/>
              </a:lnSpc>
            </a:pP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chatbot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 </a:t>
            </a:r>
            <a:r>
              <a:rPr lang="ko-KR" altLang="en-US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생성형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를 활용한 정보 추출</a:t>
            </a:r>
          </a:p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 =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선택한 여행지 및 여행 기간에 따른 초기 일정 생성</a:t>
            </a:r>
          </a:p>
          <a:p>
            <a:pPr>
              <a:lnSpc>
                <a:spcPts val="2388"/>
              </a:lnSpc>
            </a:pP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vm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프로젝트 가상환경</a:t>
            </a:r>
          </a:p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manage.py =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프로젝트를 관리하거나 실행</a:t>
            </a:r>
          </a:p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requirements.txt =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패키지 모음</a:t>
            </a:r>
          </a:p>
          <a:p>
            <a:pPr>
              <a:lnSpc>
                <a:spcPts val="2388"/>
              </a:lnSpc>
            </a:pP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-US" altLang="ko-KR" sz="170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env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 OPENAI_API_KEY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및 </a:t>
            </a:r>
            <a:r>
              <a:rPr lang="en-US" altLang="ko-KR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MySQL </a:t>
            </a:r>
            <a:r>
              <a:rPr lang="ko-KR" altLang="en-US" sz="170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계정 관리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590255" y="1318613"/>
            <a:ext cx="2856322" cy="4352573"/>
            <a:chOff x="895547" y="1761879"/>
            <a:chExt cx="2507530" cy="450182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547" y="1761879"/>
              <a:ext cx="2507530" cy="4501822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1018094" y="2161167"/>
              <a:ext cx="2290713" cy="23919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18094" y="5564243"/>
              <a:ext cx="2262434" cy="3487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18094" y="4885234"/>
              <a:ext cx="2262434" cy="3487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15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5" name="Group 3"/>
          <p:cNvGrpSpPr/>
          <p:nvPr/>
        </p:nvGrpSpPr>
        <p:grpSpPr>
          <a:xfrm>
            <a:off x="1046375" y="1904215"/>
            <a:ext cx="6183983" cy="3091991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9435" y="248713"/>
            <a:ext cx="9543854" cy="1325563"/>
          </a:xfrm>
        </p:spPr>
        <p:txBody>
          <a:bodyPr>
            <a:noAutofit/>
          </a:bodyPr>
          <a:lstStyle/>
          <a:p>
            <a:r>
              <a:rPr lang="en-US" altLang="ko-KR" sz="5400" b="1" dirty="0" smtClean="0"/>
              <a:t>views.py							#1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6375" y="5113690"/>
            <a:ext cx="10307425" cy="1180757"/>
          </a:xfrm>
        </p:spPr>
        <p:txBody>
          <a:bodyPr/>
          <a:lstStyle/>
          <a:p>
            <a:r>
              <a:rPr lang="en-US" altLang="ko-KR" dirty="0" smtClean="0"/>
              <a:t>prompt</a:t>
            </a:r>
            <a:r>
              <a:rPr lang="ko-KR" altLang="en-US" dirty="0" smtClean="0"/>
              <a:t>를 이용하여 역할을 부여하고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 가능한 테이블 목록을 정의</a:t>
            </a:r>
            <a:endParaRPr lang="en-US" altLang="ko-KR" dirty="0" smtClean="0"/>
          </a:p>
          <a:p>
            <a:r>
              <a:rPr lang="en-US" altLang="ko-KR" dirty="0" err="1" smtClean="0"/>
              <a:t>OpenAI</a:t>
            </a:r>
            <a:r>
              <a:rPr lang="en-US" altLang="ko-KR" dirty="0" smtClean="0"/>
              <a:t> API </a:t>
            </a:r>
            <a:r>
              <a:rPr lang="ko-KR" altLang="en-US" dirty="0" smtClean="0"/>
              <a:t>호출을 하여 모델 버전을 지정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역할과 내용을 정의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139" y="2021699"/>
            <a:ext cx="5924550" cy="280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8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6" name="Group 3"/>
          <p:cNvGrpSpPr/>
          <p:nvPr/>
        </p:nvGrpSpPr>
        <p:grpSpPr>
          <a:xfrm>
            <a:off x="1018096" y="1338607"/>
            <a:ext cx="5722070" cy="3563331"/>
            <a:chOff x="0" y="0"/>
            <a:chExt cx="2362204" cy="2222615"/>
          </a:xfrm>
        </p:grpSpPr>
        <p:sp>
          <p:nvSpPr>
            <p:cNvPr id="8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9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12362" y="5118755"/>
            <a:ext cx="9685256" cy="1312732"/>
          </a:xfrm>
        </p:spPr>
        <p:txBody>
          <a:bodyPr>
            <a:normAutofit fontScale="92500"/>
          </a:bodyPr>
          <a:lstStyle/>
          <a:p>
            <a:r>
              <a:rPr lang="ko-KR" altLang="en-US" dirty="0" smtClean="0"/>
              <a:t>사전에 정의된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템플릿을 실행하기 위한 함수</a:t>
            </a:r>
            <a:endParaRPr lang="en-US" altLang="ko-KR" dirty="0" smtClean="0"/>
          </a:p>
          <a:p>
            <a:r>
              <a:rPr lang="en-US" altLang="ko-KR" dirty="0" smtClean="0"/>
              <a:t>SQL </a:t>
            </a:r>
            <a:r>
              <a:rPr lang="ko-KR" altLang="en-US" dirty="0" smtClean="0"/>
              <a:t>템플릿의 이름과 매개변수를 받아 해당 쿼리를 실행하고 결과를 반환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362" y="1429679"/>
            <a:ext cx="5524107" cy="3359138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489435" y="248713"/>
            <a:ext cx="9543854" cy="1325563"/>
          </a:xfrm>
        </p:spPr>
        <p:txBody>
          <a:bodyPr>
            <a:noAutofit/>
          </a:bodyPr>
          <a:lstStyle/>
          <a:p>
            <a:r>
              <a:rPr lang="en-US" altLang="ko-KR" sz="5400" b="1" dirty="0" smtClean="0"/>
              <a:t>views.py							#2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80396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5" name="Group 3"/>
          <p:cNvGrpSpPr/>
          <p:nvPr/>
        </p:nvGrpSpPr>
        <p:grpSpPr>
          <a:xfrm>
            <a:off x="603315" y="1706252"/>
            <a:ext cx="4996207" cy="4242061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7801" y="128325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sz="5400" b="1" dirty="0" smtClean="0"/>
              <a:t>sql_templates.py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97619" y="1706252"/>
            <a:ext cx="5872900" cy="4003102"/>
          </a:xfrm>
        </p:spPr>
        <p:txBody>
          <a:bodyPr/>
          <a:lstStyle/>
          <a:p>
            <a:r>
              <a:rPr lang="en-US" altLang="ko-KR" dirty="0" smtClean="0"/>
              <a:t>SQL_TEMPLATES </a:t>
            </a:r>
            <a:r>
              <a:rPr lang="ko-KR" altLang="en-US" dirty="0" smtClean="0"/>
              <a:t>일부분</a:t>
            </a:r>
            <a:endParaRPr lang="en-US" altLang="ko-KR" dirty="0" smtClean="0"/>
          </a:p>
          <a:p>
            <a:r>
              <a:rPr lang="ko-KR" altLang="en-US" dirty="0" smtClean="0"/>
              <a:t>여행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테이블마다 쿼리를 사전에 정의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특정 지역에서 랜덤으로 추천 제공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12" y="1825625"/>
            <a:ext cx="4800655" cy="400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9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5" name="Group 3"/>
          <p:cNvGrpSpPr/>
          <p:nvPr/>
        </p:nvGrpSpPr>
        <p:grpSpPr>
          <a:xfrm>
            <a:off x="1159497" y="2037727"/>
            <a:ext cx="4581427" cy="927002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50461" y="347055"/>
            <a:ext cx="7286150" cy="1478570"/>
          </a:xfrm>
        </p:spPr>
        <p:txBody>
          <a:bodyPr>
            <a:normAutofit/>
          </a:bodyPr>
          <a:lstStyle/>
          <a:p>
            <a:r>
              <a:rPr lang="en-US" altLang="ko-KR" sz="5400" b="1" dirty="0" smtClean="0"/>
              <a:t>urls.py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24492" y="3176832"/>
            <a:ext cx="10048308" cy="129147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sol </a:t>
            </a:r>
            <a:r>
              <a:rPr lang="ko-KR" altLang="en-US" dirty="0" smtClean="0"/>
              <a:t>앱에서는 </a:t>
            </a:r>
            <a:r>
              <a:rPr lang="en-US" altLang="ko-KR" dirty="0" err="1" smtClean="0"/>
              <a:t>openAI</a:t>
            </a:r>
            <a:r>
              <a:rPr lang="en-US" altLang="ko-KR" dirty="0" smtClean="0"/>
              <a:t> API</a:t>
            </a:r>
            <a:r>
              <a:rPr lang="ko-KR" altLang="en-US" dirty="0" smtClean="0"/>
              <a:t>에 대한 호출과 기본적인 세팅</a:t>
            </a:r>
            <a:r>
              <a:rPr lang="en-US" altLang="ko-KR" dirty="0"/>
              <a:t> </a:t>
            </a:r>
            <a:r>
              <a:rPr lang="ko-KR" altLang="en-US" dirty="0" smtClean="0"/>
              <a:t>및</a:t>
            </a:r>
            <a:r>
              <a:rPr lang="en-US" altLang="ko-KR" dirty="0" smtClean="0"/>
              <a:t> SQL </a:t>
            </a:r>
            <a:r>
              <a:rPr lang="ko-KR" altLang="en-US" dirty="0" smtClean="0"/>
              <a:t>템플릿을 사전에 정의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앱에서 불러와 사용할 수 있도록 코드를 작성하여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은 빈 패턴으로 정의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857" y="2189037"/>
            <a:ext cx="4369044" cy="64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4533" y="1150069"/>
            <a:ext cx="3167406" cy="4845377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972695" y="2270674"/>
            <a:ext cx="34518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travel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72695" y="3487118"/>
            <a:ext cx="5836616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&gt; views.py</a:t>
            </a:r>
          </a:p>
          <a:p>
            <a:r>
              <a:rPr lang="en-US" altLang="ko-KR" dirty="0"/>
              <a:t>&gt; urls.py</a:t>
            </a:r>
            <a:endParaRPr lang="af-ZA" altLang="ko-KR" dirty="0"/>
          </a:p>
          <a:p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857801" y="1278869"/>
            <a:ext cx="2904340" cy="4615115"/>
            <a:chOff x="1509009" y="1919893"/>
            <a:chExt cx="2904340" cy="461511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009" y="1919893"/>
              <a:ext cx="2904340" cy="4615115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812071" y="5622783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812071" y="6078895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742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5" name="Group 3"/>
          <p:cNvGrpSpPr/>
          <p:nvPr/>
        </p:nvGrpSpPr>
        <p:grpSpPr>
          <a:xfrm>
            <a:off x="377072" y="1800521"/>
            <a:ext cx="6523349" cy="3996964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7912" y="232019"/>
            <a:ext cx="9905998" cy="1478570"/>
          </a:xfrm>
        </p:spPr>
        <p:txBody>
          <a:bodyPr>
            <a:noAutofit/>
          </a:bodyPr>
          <a:lstStyle/>
          <a:p>
            <a:r>
              <a:rPr lang="en-US" altLang="ko-KR" sz="5400" b="1" dirty="0" smtClean="0"/>
              <a:t>views.py							#1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14871" y="1781667"/>
            <a:ext cx="4104588" cy="4282175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err="1" smtClean="0"/>
              <a:t>travel_recommendations</a:t>
            </a:r>
            <a:endParaRPr lang="en-US" altLang="ko-KR" dirty="0" smtClean="0"/>
          </a:p>
          <a:p>
            <a:r>
              <a:rPr lang="en-US" altLang="ko-KR" dirty="0" smtClean="0"/>
              <a:t>location (</a:t>
            </a:r>
            <a:r>
              <a:rPr lang="ko-KR" altLang="en-US" dirty="0" smtClean="0"/>
              <a:t>여행지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대해 추천 정보를 반환</a:t>
            </a:r>
            <a:endParaRPr lang="en-US" altLang="ko-KR" dirty="0" smtClean="0"/>
          </a:p>
          <a:p>
            <a:r>
              <a:rPr lang="en-US" altLang="ko-KR" dirty="0" smtClean="0"/>
              <a:t>Django REST Framework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POST </a:t>
            </a:r>
            <a:r>
              <a:rPr lang="ko-KR" altLang="en-US" dirty="0" smtClean="0"/>
              <a:t>요청만 허용되도록 제한</a:t>
            </a:r>
            <a:endParaRPr lang="en-US" altLang="ko-KR" dirty="0" smtClean="0"/>
          </a:p>
          <a:p>
            <a:r>
              <a:rPr lang="ko-KR" altLang="en-US" dirty="0" smtClean="0"/>
              <a:t>클라이언트로부터 받은 요청 데이터 중 </a:t>
            </a:r>
            <a:r>
              <a:rPr lang="en-US" altLang="ko-KR" dirty="0" smtClean="0"/>
              <a:t>location </a:t>
            </a:r>
            <a:r>
              <a:rPr lang="ko-KR" altLang="en-US" dirty="0" smtClean="0"/>
              <a:t>값을 가져오며 기본값 설정을 통해 예외 방지</a:t>
            </a:r>
            <a:endParaRPr lang="en-US" altLang="ko-KR" dirty="0" smtClean="0"/>
          </a:p>
          <a:p>
            <a:r>
              <a:rPr lang="en-US" altLang="ko-KR" dirty="0" smtClean="0"/>
              <a:t>location </a:t>
            </a:r>
            <a:r>
              <a:rPr lang="ko-KR" altLang="en-US" dirty="0" smtClean="0"/>
              <a:t>값을 매개변수로  전달하여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에서 관광지 검색</a:t>
            </a:r>
            <a:endParaRPr lang="en-US" altLang="ko-KR" dirty="0" smtClean="0"/>
          </a:p>
          <a:p>
            <a:r>
              <a:rPr lang="ko-KR" altLang="en-US" dirty="0" smtClean="0"/>
              <a:t>추천된 관광지 리스트를 캐시에 저장</a:t>
            </a:r>
            <a:r>
              <a:rPr lang="en-US" altLang="ko-KR" dirty="0" smtClean="0"/>
              <a:t>, JSON </a:t>
            </a:r>
            <a:r>
              <a:rPr lang="ko-KR" altLang="en-US" dirty="0" smtClean="0"/>
              <a:t>형식으로 데이터를 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33" y="1894787"/>
            <a:ext cx="6350622" cy="379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6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6" name="Group 3"/>
          <p:cNvGrpSpPr/>
          <p:nvPr/>
        </p:nvGrpSpPr>
        <p:grpSpPr>
          <a:xfrm>
            <a:off x="254524" y="1675957"/>
            <a:ext cx="6872140" cy="4592868"/>
            <a:chOff x="0" y="-57150"/>
            <a:chExt cx="2362204" cy="2279765"/>
          </a:xfrm>
        </p:grpSpPr>
        <p:sp>
          <p:nvSpPr>
            <p:cNvPr id="8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9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49212" y="1894787"/>
            <a:ext cx="4104588" cy="4282175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err="1" smtClean="0"/>
              <a:t>travel_detail</a:t>
            </a:r>
            <a:endParaRPr lang="en-US" altLang="ko-KR" dirty="0" smtClean="0"/>
          </a:p>
          <a:p>
            <a:r>
              <a:rPr lang="en-US" altLang="ko-KR" dirty="0" smtClean="0"/>
              <a:t>Django </a:t>
            </a:r>
            <a:r>
              <a:rPr lang="en-US" altLang="ko-KR" dirty="0"/>
              <a:t>REST Framework</a:t>
            </a:r>
            <a:r>
              <a:rPr lang="ko-KR" altLang="en-US" dirty="0"/>
              <a:t>로 </a:t>
            </a:r>
            <a:r>
              <a:rPr lang="en-US" altLang="ko-KR" dirty="0" smtClean="0"/>
              <a:t>GET </a:t>
            </a:r>
            <a:r>
              <a:rPr lang="ko-KR" altLang="en-US" dirty="0"/>
              <a:t>요청만 허용되도록 </a:t>
            </a:r>
            <a:r>
              <a:rPr lang="ko-KR" altLang="en-US" dirty="0" smtClean="0"/>
              <a:t>제한</a:t>
            </a:r>
            <a:endParaRPr lang="en-US" altLang="ko-KR" dirty="0" smtClean="0"/>
          </a:p>
          <a:p>
            <a:r>
              <a:rPr lang="ko-KR" altLang="en-US" dirty="0" smtClean="0"/>
              <a:t>앞서 </a:t>
            </a:r>
            <a:r>
              <a:rPr lang="en-US" altLang="ko-KR" dirty="0" smtClean="0"/>
              <a:t>POST</a:t>
            </a:r>
            <a:r>
              <a:rPr lang="ko-KR" altLang="en-US" dirty="0"/>
              <a:t> </a:t>
            </a:r>
            <a:r>
              <a:rPr lang="ko-KR" altLang="en-US" dirty="0" smtClean="0"/>
              <a:t>요청을 통해 받은 데이터가 없을 경우 에러메시지 반환</a:t>
            </a:r>
            <a:endParaRPr lang="en-US" altLang="ko-KR" dirty="0" smtClean="0"/>
          </a:p>
          <a:p>
            <a:r>
              <a:rPr lang="ko-KR" altLang="en-US" dirty="0" smtClean="0"/>
              <a:t>나온 정보들의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기반으로 데이터 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검색된 데이터는 사전에 정의된 </a:t>
            </a:r>
            <a:r>
              <a:rPr lang="en-US" altLang="ko-KR" dirty="0" err="1" smtClean="0"/>
              <a:t>openAI</a:t>
            </a:r>
            <a:r>
              <a:rPr lang="en-US" altLang="ko-KR" dirty="0" smtClean="0"/>
              <a:t> API </a:t>
            </a:r>
            <a:r>
              <a:rPr lang="ko-KR" altLang="en-US" dirty="0" smtClean="0"/>
              <a:t>호출을 통해 자연어로 설명을 생성</a:t>
            </a:r>
            <a:endParaRPr lang="en-US" altLang="ko-KR" dirty="0" smtClean="0"/>
          </a:p>
          <a:p>
            <a:r>
              <a:rPr lang="ko-KR" altLang="en-US" dirty="0" smtClean="0"/>
              <a:t>보다 나은 설명을 위해 프롬프트 설정</a:t>
            </a:r>
            <a:endParaRPr lang="en-US" altLang="ko-KR" dirty="0" smtClean="0"/>
          </a:p>
          <a:p>
            <a:r>
              <a:rPr lang="en-US" altLang="ko-KR" dirty="0" smtClean="0"/>
              <a:t>API_KEY </a:t>
            </a:r>
            <a:r>
              <a:rPr lang="ko-KR" altLang="en-US" dirty="0" smtClean="0"/>
              <a:t>같은 문제로 호출에 실패할 시 예외 처리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83" y="1894787"/>
            <a:ext cx="6696464" cy="4229345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527912" y="232019"/>
            <a:ext cx="9905998" cy="1478570"/>
          </a:xfrm>
        </p:spPr>
        <p:txBody>
          <a:bodyPr>
            <a:noAutofit/>
          </a:bodyPr>
          <a:lstStyle/>
          <a:p>
            <a:r>
              <a:rPr lang="en-US" altLang="ko-KR" sz="5400" b="1" dirty="0" smtClean="0"/>
              <a:t>views.py							#2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14857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5" name="Group 3"/>
          <p:cNvGrpSpPr/>
          <p:nvPr/>
        </p:nvGrpSpPr>
        <p:grpSpPr>
          <a:xfrm>
            <a:off x="1546765" y="2212754"/>
            <a:ext cx="4817097" cy="999241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6765" y="298007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sz="5400" b="1" dirty="0" smtClean="0"/>
              <a:t>urls.py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68545" y="3648173"/>
            <a:ext cx="9973558" cy="2771481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err="1" smtClean="0"/>
              <a:t>urlpatterns</a:t>
            </a:r>
            <a:r>
              <a:rPr lang="ko-KR" altLang="en-US" dirty="0" smtClean="0"/>
              <a:t>으로 각 함수의 기능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/sol/travel/</a:t>
            </a:r>
          </a:p>
          <a:p>
            <a:r>
              <a:rPr lang="af-ZA" altLang="ko-KR" dirty="0" smtClean="0"/>
              <a:t>travel_recommendations </a:t>
            </a:r>
            <a:r>
              <a:rPr lang="ko-KR" altLang="en-US" dirty="0" smtClean="0"/>
              <a:t>함수 기능으로 </a:t>
            </a:r>
            <a:r>
              <a:rPr lang="en-US" altLang="ko-KR" dirty="0" smtClean="0"/>
              <a:t>location </a:t>
            </a:r>
            <a:r>
              <a:rPr lang="ko-KR" altLang="en-US" dirty="0" smtClean="0"/>
              <a:t>값을 받아 관광지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추천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POST – JSON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/sol/travel/&lt;</a:t>
            </a:r>
            <a:r>
              <a:rPr lang="en-US" altLang="ko-KR" dirty="0" err="1" smtClean="0"/>
              <a:t>int:id</a:t>
            </a:r>
            <a:r>
              <a:rPr lang="en-US" altLang="ko-KR" dirty="0" smtClean="0"/>
              <a:t>&gt;/</a:t>
            </a:r>
          </a:p>
          <a:p>
            <a:r>
              <a:rPr lang="af-ZA" altLang="ko-KR" dirty="0" smtClean="0"/>
              <a:t>travel_detail </a:t>
            </a:r>
            <a:r>
              <a:rPr lang="ko-KR" altLang="en-US" dirty="0" smtClean="0"/>
              <a:t>함수 기능으로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추천된 관광지 중 원하는 정보의 상세정보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GET – JSON</a:t>
            </a:r>
            <a:endParaRPr lang="af-ZA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80" y="2265527"/>
            <a:ext cx="4663667" cy="87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4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26" name="Group 3"/>
          <p:cNvGrpSpPr/>
          <p:nvPr/>
        </p:nvGrpSpPr>
        <p:grpSpPr>
          <a:xfrm>
            <a:off x="2809189" y="251399"/>
            <a:ext cx="6834432" cy="6319084"/>
            <a:chOff x="0" y="-57150"/>
            <a:chExt cx="2362204" cy="2279765"/>
          </a:xfrm>
        </p:grpSpPr>
        <p:sp>
          <p:nvSpPr>
            <p:cNvPr id="27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28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894" y="591678"/>
            <a:ext cx="4038600" cy="657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631" y="1702237"/>
            <a:ext cx="2143125" cy="800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413" y="2955671"/>
            <a:ext cx="5401559" cy="3367534"/>
          </a:xfrm>
          <a:prstGeom prst="rect">
            <a:avLst/>
          </a:prstGeom>
        </p:spPr>
      </p:pic>
      <p:cxnSp>
        <p:nvCxnSpPr>
          <p:cNvPr id="9" name="구부러진 연결선 8"/>
          <p:cNvCxnSpPr>
            <a:stCxn id="4" idx="1"/>
            <a:endCxn id="6" idx="1"/>
          </p:cNvCxnSpPr>
          <p:nvPr/>
        </p:nvCxnSpPr>
        <p:spPr>
          <a:xfrm rot="10800000" flipH="1" flipV="1">
            <a:off x="3804893" y="920291"/>
            <a:ext cx="947737" cy="1181996"/>
          </a:xfrm>
          <a:prstGeom prst="curvedConnector3">
            <a:avLst>
              <a:gd name="adj1" fmla="val -6490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stCxn id="6" idx="3"/>
            <a:endCxn id="7" idx="3"/>
          </p:cNvCxnSpPr>
          <p:nvPr/>
        </p:nvCxnSpPr>
        <p:spPr>
          <a:xfrm>
            <a:off x="6895756" y="2102287"/>
            <a:ext cx="1629216" cy="2537151"/>
          </a:xfrm>
          <a:prstGeom prst="curvedConnector3">
            <a:avLst>
              <a:gd name="adj1" fmla="val 14354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895756" y="782424"/>
            <a:ext cx="871930" cy="273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109327" y="1934808"/>
            <a:ext cx="1705295" cy="299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68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13" name="Group 3"/>
          <p:cNvGrpSpPr/>
          <p:nvPr/>
        </p:nvGrpSpPr>
        <p:grpSpPr>
          <a:xfrm>
            <a:off x="84840" y="1525128"/>
            <a:ext cx="11915481" cy="3640761"/>
            <a:chOff x="0" y="-57150"/>
            <a:chExt cx="2362204" cy="2279765"/>
          </a:xfrm>
        </p:grpSpPr>
        <p:sp>
          <p:nvSpPr>
            <p:cNvPr id="1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65" y="1856147"/>
            <a:ext cx="4171950" cy="638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47" y="3090118"/>
            <a:ext cx="11159840" cy="1708915"/>
          </a:xfrm>
          <a:prstGeom prst="rect">
            <a:avLst/>
          </a:prstGeom>
        </p:spPr>
      </p:pic>
      <p:cxnSp>
        <p:nvCxnSpPr>
          <p:cNvPr id="6" name="구부러진 연결선 5"/>
          <p:cNvCxnSpPr>
            <a:stCxn id="4" idx="1"/>
            <a:endCxn id="5" idx="1"/>
          </p:cNvCxnSpPr>
          <p:nvPr/>
        </p:nvCxnSpPr>
        <p:spPr>
          <a:xfrm rot="10800000" flipV="1">
            <a:off x="650947" y="2175234"/>
            <a:ext cx="172818" cy="1769341"/>
          </a:xfrm>
          <a:prstGeom prst="curvedConnector3">
            <a:avLst>
              <a:gd name="adj1" fmla="val 37410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922022" y="2007755"/>
            <a:ext cx="979916" cy="330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6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2513" y="1138678"/>
            <a:ext cx="6441485" cy="83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64"/>
              </a:lnSpc>
            </a:pPr>
            <a:r>
              <a:rPr lang="en-US" sz="5046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  <a:endParaRPr lang="en-US" sz="5046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892513" y="2298744"/>
            <a:ext cx="3202279" cy="4318872"/>
            <a:chOff x="0" y="0"/>
            <a:chExt cx="1553952" cy="12265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85266" y="2557395"/>
            <a:ext cx="2446385" cy="26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ko-KR" altLang="en-US" sz="1673" b="1" dirty="0" smtClean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여행 정보 관련 </a:t>
            </a:r>
            <a:r>
              <a:rPr lang="ko-KR" altLang="en-US" sz="1673" b="1" dirty="0" err="1" smtClean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데이터셋</a:t>
            </a:r>
            <a:endParaRPr lang="en-US" sz="1673" b="1" dirty="0">
              <a:solidFill>
                <a:srgbClr val="0A15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4494861" y="2298744"/>
            <a:ext cx="3202279" cy="4318872"/>
            <a:chOff x="0" y="0"/>
            <a:chExt cx="1553952" cy="12265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887614" y="2557395"/>
            <a:ext cx="2446385" cy="26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altLang="ko-KR" sz="1673" b="1" dirty="0" err="1" smtClean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ChatBot</a:t>
            </a:r>
            <a:r>
              <a:rPr lang="ko-KR" altLang="en-US" sz="1673" b="1" dirty="0" smtClean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세션 정보</a:t>
            </a:r>
            <a:endParaRPr lang="en-US" sz="1673" b="1" dirty="0">
              <a:solidFill>
                <a:srgbClr val="0A15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8097208" y="2298744"/>
            <a:ext cx="3202279" cy="4318872"/>
            <a:chOff x="0" y="0"/>
            <a:chExt cx="1553952" cy="12265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489961" y="2557395"/>
            <a:ext cx="2446385" cy="26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1673" b="1" dirty="0" smtClean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Django </a:t>
            </a:r>
            <a:r>
              <a:rPr lang="ko-KR" altLang="en-US" sz="1673" b="1" dirty="0" smtClean="0">
                <a:solidFill>
                  <a:srgbClr val="0A15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관리</a:t>
            </a:r>
            <a:endParaRPr lang="en-US" sz="1673" b="1" dirty="0">
              <a:solidFill>
                <a:srgbClr val="0A15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TextBox 7"/>
          <p:cNvSpPr txBox="1"/>
          <p:nvPr/>
        </p:nvSpPr>
        <p:spPr>
          <a:xfrm>
            <a:off x="1415510" y="3720798"/>
            <a:ext cx="2429263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1"/>
              </a:lnSpc>
            </a:pPr>
            <a:r>
              <a:rPr lang="ko-KR" altLang="en-US" sz="1673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en-US" altLang="ko-KR" sz="1673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attractions</a:t>
            </a:r>
          </a:p>
          <a:p>
            <a:pPr>
              <a:lnSpc>
                <a:spcPts val="2341"/>
              </a:lnSpc>
            </a:pPr>
            <a:endParaRPr lang="en-US" altLang="ko-KR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r>
              <a:rPr lang="ko-KR" altLang="en-US" sz="1673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restaurants</a:t>
            </a:r>
          </a:p>
          <a:p>
            <a:pPr>
              <a:lnSpc>
                <a:spcPts val="2341"/>
              </a:lnSpc>
            </a:pPr>
            <a:endParaRPr lang="af-ZA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r>
              <a:rPr lang="ko-KR" altLang="en-US" sz="1673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accommodations</a:t>
            </a:r>
            <a:endParaRPr lang="en-US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7"/>
          <p:cNvSpPr txBox="1"/>
          <p:nvPr/>
        </p:nvSpPr>
        <p:spPr>
          <a:xfrm>
            <a:off x="4863803" y="3868275"/>
            <a:ext cx="2494006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1"/>
              </a:lnSpc>
            </a:pPr>
            <a:r>
              <a:rPr lang="ko-KR" altLang="en-US" sz="1673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en-US" altLang="ko-KR" sz="1673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chatbot_chatsession</a:t>
            </a:r>
            <a:endParaRPr lang="en-US" altLang="ko-KR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endParaRPr lang="en-US" altLang="ko-KR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41"/>
              </a:lnSpc>
            </a:pPr>
            <a:r>
              <a:rPr lang="ko-KR" altLang="en-US" sz="1673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chatbot_chatmessage</a:t>
            </a:r>
          </a:p>
          <a:p>
            <a:pPr>
              <a:lnSpc>
                <a:spcPts val="2341"/>
              </a:lnSpc>
            </a:pPr>
            <a:endParaRPr lang="af-ZA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TextBox 7"/>
          <p:cNvSpPr txBox="1"/>
          <p:nvPr/>
        </p:nvSpPr>
        <p:spPr>
          <a:xfrm>
            <a:off x="8148095" y="3130892"/>
            <a:ext cx="3130116" cy="2654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1"/>
              </a:lnSpc>
            </a:pP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auth_group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auth_group_permissions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auth_permission Django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auth_user_groups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auth_user_user_permissions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django_admin_log 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b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django_content_type Django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django_migrations </a:t>
            </a:r>
            <a: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br>
              <a:rPr lang="af-ZA" altLang="ko-KR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ko-KR" altLang="en-US" sz="1673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▷ </a:t>
            </a:r>
            <a:r>
              <a:rPr lang="af-ZA" altLang="ko-KR" sz="1673" dirty="0" smtClean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django_session</a:t>
            </a:r>
            <a:endParaRPr lang="af-ZA" altLang="ko-KR" sz="1673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06681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66628" y="1234910"/>
            <a:ext cx="2677213" cy="4845377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51805" y="1747066"/>
            <a:ext cx="34518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 err="1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chatbot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151805" y="2963510"/>
            <a:ext cx="5836616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en-US" altLang="ko-KR" dirty="0"/>
              <a:t>&gt; </a:t>
            </a:r>
            <a:r>
              <a:rPr lang="af-ZA" altLang="ko-KR" dirty="0"/>
              <a:t>views.py</a:t>
            </a:r>
          </a:p>
          <a:p>
            <a:r>
              <a:rPr lang="af-ZA" altLang="ko-KR" dirty="0"/>
              <a:t>&gt; chatbot_chat.py</a:t>
            </a:r>
          </a:p>
          <a:p>
            <a:r>
              <a:rPr lang="af-ZA" altLang="ko-KR" dirty="0"/>
              <a:t>&gt; models.py</a:t>
            </a:r>
          </a:p>
          <a:p>
            <a:r>
              <a:rPr lang="af-ZA" altLang="ko-KR" dirty="0"/>
              <a:t>&gt; serializers.py</a:t>
            </a:r>
          </a:p>
          <a:p>
            <a:r>
              <a:rPr lang="af-ZA" altLang="ko-KR" dirty="0"/>
              <a:t>&gt; travel_tags.py</a:t>
            </a:r>
          </a:p>
          <a:p>
            <a:r>
              <a:rPr lang="af-ZA" altLang="ko-KR" dirty="0"/>
              <a:t>&gt; middleware.py</a:t>
            </a:r>
          </a:p>
          <a:p>
            <a:r>
              <a:rPr lang="af-ZA" altLang="ko-KR" dirty="0"/>
              <a:t>&gt; urls.py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012253" y="1354898"/>
            <a:ext cx="2423671" cy="4605400"/>
            <a:chOff x="1447801" y="1825625"/>
            <a:chExt cx="2423671" cy="46054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801" y="1825625"/>
              <a:ext cx="2423671" cy="460540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519840" y="3793367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519840" y="4094736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519840" y="4429694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519840" y="4764652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519840" y="5414031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519840" y="5728452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19840" y="6049775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847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50460" y="156605"/>
            <a:ext cx="9905998" cy="1478570"/>
          </a:xfrm>
        </p:spPr>
        <p:txBody>
          <a:bodyPr>
            <a:noAutofit/>
          </a:bodyPr>
          <a:lstStyle/>
          <a:p>
            <a:r>
              <a:rPr lang="en-US" altLang="ko-KR" sz="5400" b="1" dirty="0" smtClean="0"/>
              <a:t>views.py							#1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68924" y="4568101"/>
            <a:ext cx="10887959" cy="2111604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 err="1" smtClean="0"/>
              <a:t>create_chatbot</a:t>
            </a:r>
            <a:endParaRPr lang="en-US" altLang="ko-KR" dirty="0" smtClean="0"/>
          </a:p>
          <a:p>
            <a:r>
              <a:rPr lang="en-US" altLang="ko-KR" dirty="0" smtClean="0"/>
              <a:t>Django </a:t>
            </a:r>
            <a:r>
              <a:rPr lang="en-US" altLang="ko-KR" dirty="0"/>
              <a:t>REST Framework</a:t>
            </a:r>
            <a:r>
              <a:rPr lang="ko-KR" altLang="en-US" dirty="0"/>
              <a:t>로 </a:t>
            </a:r>
            <a:r>
              <a:rPr lang="en-US" altLang="ko-KR" dirty="0"/>
              <a:t>POST </a:t>
            </a:r>
            <a:r>
              <a:rPr lang="ko-KR" altLang="en-US" dirty="0"/>
              <a:t>요청만 허용되도록 제한</a:t>
            </a:r>
            <a:endParaRPr lang="en-US" altLang="ko-KR" dirty="0"/>
          </a:p>
          <a:p>
            <a:r>
              <a:rPr lang="ko-KR" altLang="en-US" dirty="0" smtClean="0"/>
              <a:t>클라이언트 요청에서 </a:t>
            </a:r>
            <a:r>
              <a:rPr lang="en-US" altLang="ko-KR" dirty="0" smtClean="0"/>
              <a:t>location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days </a:t>
            </a:r>
            <a:r>
              <a:rPr lang="ko-KR" altLang="en-US" dirty="0" smtClean="0"/>
              <a:t>값을 가져오며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제공하지 않을 경우 에러메시지를 반환</a:t>
            </a:r>
            <a:endParaRPr lang="en-US" altLang="ko-KR" dirty="0" smtClean="0"/>
          </a:p>
          <a:p>
            <a:r>
              <a:rPr lang="ko-KR" altLang="en-US" dirty="0" smtClean="0"/>
              <a:t>사용자마다 고유 세션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생성하여 식별</a:t>
            </a:r>
            <a:endParaRPr lang="en-US" altLang="ko-KR" dirty="0" smtClean="0"/>
          </a:p>
          <a:p>
            <a:r>
              <a:rPr lang="en-US" altLang="ko-KR" dirty="0" smtClean="0"/>
              <a:t>location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days </a:t>
            </a:r>
            <a:r>
              <a:rPr lang="ko-KR" altLang="en-US" dirty="0" smtClean="0"/>
              <a:t>정보를 포함한 초기 메시지를 생성</a:t>
            </a:r>
            <a:endParaRPr lang="en-US" altLang="ko-KR" dirty="0" smtClean="0"/>
          </a:p>
          <a:p>
            <a:r>
              <a:rPr lang="ko-KR" altLang="en-US" dirty="0" smtClean="0"/>
              <a:t>데이터베이스에 초기 메시지를 저장</a:t>
            </a:r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1084868" y="1438584"/>
            <a:ext cx="7220933" cy="3042147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924" y="1580565"/>
            <a:ext cx="7045308" cy="275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4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6" name="Group 3"/>
          <p:cNvGrpSpPr/>
          <p:nvPr/>
        </p:nvGrpSpPr>
        <p:grpSpPr>
          <a:xfrm>
            <a:off x="396695" y="2127913"/>
            <a:ext cx="5636460" cy="3556450"/>
            <a:chOff x="0" y="0"/>
            <a:chExt cx="2362204" cy="2222615"/>
          </a:xfrm>
        </p:grpSpPr>
        <p:sp>
          <p:nvSpPr>
            <p:cNvPr id="8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9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72520" y="1896456"/>
            <a:ext cx="4981280" cy="428050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err="1" smtClean="0"/>
              <a:t>chatbot_log</a:t>
            </a:r>
            <a:endParaRPr lang="en-US" altLang="ko-KR" dirty="0" smtClean="0"/>
          </a:p>
          <a:p>
            <a:r>
              <a:rPr lang="en-US" altLang="ko-KR" dirty="0" smtClean="0"/>
              <a:t>Django </a:t>
            </a:r>
            <a:r>
              <a:rPr lang="en-US" altLang="ko-KR" dirty="0"/>
              <a:t>REST Framework</a:t>
            </a:r>
            <a:r>
              <a:rPr lang="ko-KR" altLang="en-US" dirty="0"/>
              <a:t>로 </a:t>
            </a:r>
            <a:r>
              <a:rPr lang="en-US" altLang="ko-KR" dirty="0"/>
              <a:t>POST </a:t>
            </a:r>
            <a:r>
              <a:rPr lang="ko-KR" altLang="en-US" dirty="0"/>
              <a:t>요청만 허용되도록 제한</a:t>
            </a:r>
            <a:endParaRPr lang="en-US" altLang="ko-KR" dirty="0"/>
          </a:p>
          <a:p>
            <a:r>
              <a:rPr lang="en-US" altLang="ko-KR" dirty="0" err="1" smtClean="0"/>
              <a:t>create_chatbot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함수에서 생성된 세션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추출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없을 경우 에러 메시지를 반환</a:t>
            </a:r>
            <a:endParaRPr lang="en-US" altLang="ko-KR" dirty="0" smtClean="0"/>
          </a:p>
          <a:p>
            <a:r>
              <a:rPr lang="ko-KR" altLang="en-US" dirty="0" smtClean="0"/>
              <a:t>추출된 세션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검색</a:t>
            </a:r>
            <a:r>
              <a:rPr lang="en-US" altLang="ko-KR" dirty="0"/>
              <a:t> </a:t>
            </a:r>
            <a:r>
              <a:rPr lang="ko-KR" altLang="en-US" dirty="0" smtClean="0"/>
              <a:t>및 조회</a:t>
            </a:r>
            <a:r>
              <a:rPr lang="en-US" altLang="ko-KR" dirty="0" smtClean="0"/>
              <a:t>, timestamp </a:t>
            </a:r>
            <a:r>
              <a:rPr lang="ko-KR" altLang="en-US" dirty="0" smtClean="0"/>
              <a:t>순으로 정렬</a:t>
            </a:r>
            <a:endParaRPr lang="en-US" altLang="ko-KR" dirty="0" smtClean="0"/>
          </a:p>
          <a:p>
            <a:r>
              <a:rPr lang="ko-KR" altLang="en-US" dirty="0" smtClean="0"/>
              <a:t>대화 </a:t>
            </a:r>
            <a:r>
              <a:rPr lang="ko-KR" altLang="en-US" dirty="0" err="1" smtClean="0"/>
              <a:t>기록으를</a:t>
            </a:r>
            <a:r>
              <a:rPr lang="ko-KR" altLang="en-US" dirty="0" smtClean="0"/>
              <a:t> 생성하여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형식으로 변환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21" y="2216966"/>
            <a:ext cx="5476361" cy="3333753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650460" y="15660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 smtClean="0"/>
              <a:t>views.py							#2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09333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7" name="Group 3"/>
          <p:cNvGrpSpPr/>
          <p:nvPr/>
        </p:nvGrpSpPr>
        <p:grpSpPr>
          <a:xfrm>
            <a:off x="495136" y="1505745"/>
            <a:ext cx="6405283" cy="3556450"/>
            <a:chOff x="0" y="0"/>
            <a:chExt cx="2362204" cy="2222615"/>
          </a:xfrm>
        </p:grpSpPr>
        <p:sp>
          <p:nvSpPr>
            <p:cNvPr id="8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9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37338" y="112513"/>
            <a:ext cx="9905998" cy="1478570"/>
          </a:xfrm>
        </p:spPr>
        <p:txBody>
          <a:bodyPr>
            <a:noAutofit/>
          </a:bodyPr>
          <a:lstStyle/>
          <a:p>
            <a:r>
              <a:rPr lang="en-US" altLang="ko-KR" sz="5400" b="1" dirty="0" smtClean="0"/>
              <a:t>chatbot_chat.py			#1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11505" y="1891612"/>
            <a:ext cx="4368538" cy="4351338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err="1" smtClean="0"/>
              <a:t>chatbot_chat</a:t>
            </a:r>
            <a:endParaRPr lang="en-US" altLang="ko-KR" dirty="0" smtClean="0"/>
          </a:p>
          <a:p>
            <a:r>
              <a:rPr lang="en-US" altLang="ko-KR" dirty="0" smtClean="0"/>
              <a:t>Django </a:t>
            </a:r>
            <a:r>
              <a:rPr lang="en-US" altLang="ko-KR" dirty="0"/>
              <a:t>REST Framework</a:t>
            </a:r>
            <a:r>
              <a:rPr lang="ko-KR" altLang="en-US" dirty="0"/>
              <a:t>로 </a:t>
            </a:r>
            <a:r>
              <a:rPr lang="en-US" altLang="ko-KR" dirty="0"/>
              <a:t>POST </a:t>
            </a:r>
            <a:r>
              <a:rPr lang="ko-KR" altLang="en-US" dirty="0"/>
              <a:t>요청만 허용되도록 </a:t>
            </a:r>
            <a:r>
              <a:rPr lang="ko-KR" altLang="en-US" dirty="0" smtClean="0"/>
              <a:t>제한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create_chatbot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함수에서 생성된 세션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사용자와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의 대화를 데이터베이스에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최종 응답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final_response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형식으로 변환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79" y="1591083"/>
            <a:ext cx="6276975" cy="962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78" y="2632702"/>
            <a:ext cx="6276975" cy="2344009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452487" y="5347259"/>
            <a:ext cx="6655323" cy="1213798"/>
            <a:chOff x="0" y="0"/>
            <a:chExt cx="2362204" cy="2222615"/>
          </a:xfrm>
        </p:grpSpPr>
        <p:sp>
          <p:nvSpPr>
            <p:cNvPr id="12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3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80" y="5408729"/>
            <a:ext cx="6482499" cy="107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1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11" name="Group 3"/>
          <p:cNvGrpSpPr/>
          <p:nvPr/>
        </p:nvGrpSpPr>
        <p:grpSpPr>
          <a:xfrm>
            <a:off x="311854" y="3135058"/>
            <a:ext cx="6296336" cy="3039499"/>
            <a:chOff x="0" y="0"/>
            <a:chExt cx="2362204" cy="2222615"/>
          </a:xfrm>
        </p:grpSpPr>
        <p:sp>
          <p:nvSpPr>
            <p:cNvPr id="13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4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3"/>
          <p:cNvGrpSpPr/>
          <p:nvPr/>
        </p:nvGrpSpPr>
        <p:grpSpPr>
          <a:xfrm>
            <a:off x="311854" y="1251915"/>
            <a:ext cx="8106282" cy="1717528"/>
            <a:chOff x="0" y="0"/>
            <a:chExt cx="2362204" cy="2222615"/>
          </a:xfrm>
        </p:grpSpPr>
        <p:sp>
          <p:nvSpPr>
            <p:cNvPr id="8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9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00420" y="3201963"/>
            <a:ext cx="4713402" cy="3041348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사용자 입력에 포함된 키워드를 기반으로 검색조건을 설정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해당되는 키워드에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템플릿을 선택하여 검색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데이터베이스 결과와 대화 기록을 기반으로 프롬프트를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정의된 </a:t>
            </a:r>
            <a:r>
              <a:rPr lang="en-US" altLang="ko-KR" dirty="0" err="1" smtClean="0"/>
              <a:t>openAI</a:t>
            </a:r>
            <a:r>
              <a:rPr lang="en-US" altLang="ko-KR" dirty="0"/>
              <a:t>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설정을 호출하여 응답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예외 발생 시 오류 메시지로 반환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67" y="1332689"/>
            <a:ext cx="7933267" cy="15256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67" y="3220817"/>
            <a:ext cx="6108569" cy="2863392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537338" y="112513"/>
            <a:ext cx="9905998" cy="1478570"/>
          </a:xfrm>
        </p:spPr>
        <p:txBody>
          <a:bodyPr>
            <a:noAutofit/>
          </a:bodyPr>
          <a:lstStyle/>
          <a:p>
            <a:r>
              <a:rPr lang="en-US" altLang="ko-KR" sz="5400" b="1" dirty="0" smtClean="0"/>
              <a:t>chatbot_chat.py			#2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70733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5" name="Group 3"/>
          <p:cNvGrpSpPr/>
          <p:nvPr/>
        </p:nvGrpSpPr>
        <p:grpSpPr>
          <a:xfrm>
            <a:off x="2451738" y="1453326"/>
            <a:ext cx="7182456" cy="4564618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8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089" y="6122820"/>
            <a:ext cx="8040260" cy="597423"/>
          </a:xfrm>
        </p:spPr>
        <p:txBody>
          <a:bodyPr/>
          <a:lstStyle/>
          <a:p>
            <a:r>
              <a:rPr lang="ko-KR" altLang="en-US" dirty="0" smtClean="0"/>
              <a:t>각 테이블마다 검색되는 결과를 처리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225" y="1591083"/>
            <a:ext cx="6938284" cy="4270250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1537338" y="11251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 smtClean="0"/>
              <a:t>chatbot_chat.py			#3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90680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5" name="Group 3"/>
          <p:cNvGrpSpPr/>
          <p:nvPr/>
        </p:nvGrpSpPr>
        <p:grpSpPr>
          <a:xfrm>
            <a:off x="113891" y="1722559"/>
            <a:ext cx="7163602" cy="4454403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6193" y="156604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sz="5400" b="1" dirty="0" smtClean="0"/>
              <a:t>models.py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63116" y="1635174"/>
            <a:ext cx="4553146" cy="4800650"/>
          </a:xfrm>
        </p:spPr>
        <p:txBody>
          <a:bodyPr/>
          <a:lstStyle/>
          <a:p>
            <a:r>
              <a:rPr lang="en-US" altLang="ko-KR" dirty="0" err="1" smtClean="0"/>
              <a:t>ChatSession</a:t>
            </a:r>
            <a:endParaRPr lang="en-US" altLang="ko-KR" dirty="0" smtClean="0"/>
          </a:p>
          <a:p>
            <a:r>
              <a:rPr lang="ko-KR" altLang="en-US" dirty="0" smtClean="0"/>
              <a:t>사용자와 </a:t>
            </a:r>
            <a:r>
              <a:rPr lang="ko-KR" altLang="en-US" dirty="0" err="1" smtClean="0"/>
              <a:t>챗봇에</a:t>
            </a:r>
            <a:r>
              <a:rPr lang="ko-KR" altLang="en-US" dirty="0" smtClean="0"/>
              <a:t> 대한 세션 정보를 저장</a:t>
            </a:r>
            <a:r>
              <a:rPr lang="en-US" altLang="ko-KR" dirty="0" smtClean="0"/>
              <a:t>, 10</a:t>
            </a:r>
            <a:r>
              <a:rPr lang="ko-KR" altLang="en-US" dirty="0" smtClean="0"/>
              <a:t>분 이상 지났는지 확인하여 체크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ChatMessage</a:t>
            </a:r>
            <a:endParaRPr lang="en-US" altLang="ko-KR" dirty="0" smtClean="0"/>
          </a:p>
          <a:p>
            <a:r>
              <a:rPr lang="ko-KR" altLang="en-US" dirty="0" smtClean="0"/>
              <a:t>각 세션에서 주고받은 메시지 기록을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메시지의 생성 시간 기록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14" y="1815037"/>
            <a:ext cx="6990191" cy="423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4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10" name="Group 3"/>
          <p:cNvGrpSpPr/>
          <p:nvPr/>
        </p:nvGrpSpPr>
        <p:grpSpPr>
          <a:xfrm>
            <a:off x="604083" y="2382438"/>
            <a:ext cx="4674926" cy="2330965"/>
            <a:chOff x="0" y="0"/>
            <a:chExt cx="2362204" cy="2222615"/>
          </a:xfrm>
        </p:grpSpPr>
        <p:sp>
          <p:nvSpPr>
            <p:cNvPr id="11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2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7801" y="181788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sz="5400" b="1" dirty="0" smtClean="0"/>
              <a:t>travel_tags.py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99520" y="2243578"/>
            <a:ext cx="6004876" cy="4282175"/>
          </a:xfrm>
        </p:spPr>
        <p:txBody>
          <a:bodyPr/>
          <a:lstStyle/>
          <a:p>
            <a:r>
              <a:rPr lang="ko-KR" altLang="en-US" dirty="0" smtClean="0"/>
              <a:t>데이터베이스에 검색 하기 위한 키워드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attraction_tag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관광지 데이터 검색</a:t>
            </a:r>
            <a:endParaRPr lang="en-US" altLang="ko-KR" dirty="0" smtClean="0"/>
          </a:p>
          <a:p>
            <a:r>
              <a:rPr lang="en-US" altLang="ko-KR" dirty="0" err="1" smtClean="0"/>
              <a:t>restaurant_tag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음식점 데이터 검색</a:t>
            </a:r>
            <a:endParaRPr lang="en-US" altLang="ko-KR" dirty="0" smtClean="0"/>
          </a:p>
          <a:p>
            <a:r>
              <a:rPr lang="en-US" altLang="ko-KR" dirty="0" err="1" smtClean="0"/>
              <a:t>accommodation_tag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숙소 데이터 검색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78" y="2518759"/>
            <a:ext cx="4445605" cy="6486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78" y="3224528"/>
            <a:ext cx="3199392" cy="6463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78" y="3927992"/>
            <a:ext cx="3416379" cy="64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5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5" name="Group 3"/>
          <p:cNvGrpSpPr/>
          <p:nvPr/>
        </p:nvGrpSpPr>
        <p:grpSpPr>
          <a:xfrm>
            <a:off x="1056570" y="1547789"/>
            <a:ext cx="6117227" cy="3952375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7912" y="194311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sz="5400" b="1" dirty="0" smtClean="0"/>
              <a:t>middleware.py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58790" y="5722071"/>
            <a:ext cx="10607750" cy="797766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일정 주기마다 만료된 세션 데이터를 자동으로 처리 </a:t>
            </a:r>
            <a:endParaRPr lang="en-US" altLang="ko-KR" dirty="0"/>
          </a:p>
          <a:p>
            <a:r>
              <a:rPr lang="en-US" altLang="ko-KR" dirty="0" err="1" smtClean="0"/>
              <a:t>current_time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last_cleanup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시간을 비교</a:t>
            </a:r>
            <a:r>
              <a:rPr lang="en-US" altLang="ko-KR" dirty="0" smtClean="0"/>
              <a:t>, 10</a:t>
            </a:r>
            <a:r>
              <a:rPr lang="ko-KR" altLang="en-US" dirty="0" smtClean="0"/>
              <a:t>분 이상 경과 하였을 시 세션 데이터를 삭제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01" y="1672881"/>
            <a:ext cx="5896706" cy="371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0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5" name="Group 3"/>
          <p:cNvGrpSpPr/>
          <p:nvPr/>
        </p:nvGrpSpPr>
        <p:grpSpPr>
          <a:xfrm>
            <a:off x="1037718" y="1663455"/>
            <a:ext cx="4712633" cy="1407139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7801" y="184885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sz="5400" b="1" dirty="0" smtClean="0"/>
              <a:t>urls.py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8033" y="3190599"/>
            <a:ext cx="10605155" cy="359670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smtClean="0"/>
              <a:t>sol/</a:t>
            </a:r>
            <a:r>
              <a:rPr lang="en-US" altLang="ko-KR" dirty="0" err="1" smtClean="0"/>
              <a:t>chatbot</a:t>
            </a:r>
            <a:r>
              <a:rPr lang="en-US" altLang="ko-KR" dirty="0" smtClean="0"/>
              <a:t>/</a:t>
            </a:r>
          </a:p>
          <a:p>
            <a:r>
              <a:rPr lang="af-ZA" altLang="ko-KR" dirty="0" smtClean="0"/>
              <a:t>create_chatbot</a:t>
            </a:r>
            <a:r>
              <a:rPr lang="ko-KR" altLang="en-US" dirty="0"/>
              <a:t> </a:t>
            </a:r>
            <a:r>
              <a:rPr lang="ko-KR" altLang="en-US" dirty="0" smtClean="0"/>
              <a:t>함수의 기능으로 </a:t>
            </a:r>
            <a:r>
              <a:rPr lang="en-US" altLang="ko-KR" dirty="0" smtClean="0"/>
              <a:t>location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days </a:t>
            </a:r>
            <a:r>
              <a:rPr lang="ko-KR" altLang="en-US" dirty="0" smtClean="0"/>
              <a:t>정보를 받아 세션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생성 해 초기 메시지를 생성</a:t>
            </a:r>
            <a:r>
              <a:rPr lang="en-US" altLang="ko-KR" dirty="0" smtClean="0"/>
              <a:t>, POST – JSON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/sol/</a:t>
            </a:r>
            <a:r>
              <a:rPr lang="en-US" altLang="ko-KR" dirty="0" err="1" smtClean="0"/>
              <a:t>chatbot</a:t>
            </a:r>
            <a:r>
              <a:rPr lang="en-US" altLang="ko-KR" dirty="0" smtClean="0"/>
              <a:t>/chat/</a:t>
            </a:r>
          </a:p>
          <a:p>
            <a:r>
              <a:rPr lang="af-ZA" altLang="ko-KR" dirty="0" smtClean="0"/>
              <a:t>chatbot_chat </a:t>
            </a:r>
            <a:r>
              <a:rPr lang="ko-KR" altLang="en-US" dirty="0" smtClean="0"/>
              <a:t>함수의 기능으로 </a:t>
            </a:r>
            <a:r>
              <a:rPr lang="en-US" altLang="ko-KR" dirty="0" err="1" smtClean="0"/>
              <a:t>create_chatbot</a:t>
            </a:r>
            <a:r>
              <a:rPr lang="ko-KR" altLang="en-US" dirty="0" smtClean="0"/>
              <a:t>에서 생성된 정보를 기준으로 사용자와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간의 대화</a:t>
            </a:r>
            <a:r>
              <a:rPr lang="en-US" altLang="ko-KR" dirty="0" smtClean="0"/>
              <a:t>, POST - JSON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/sol/</a:t>
            </a:r>
            <a:r>
              <a:rPr lang="en-US" altLang="ko-KR" dirty="0" err="1" smtClean="0"/>
              <a:t>chatbot</a:t>
            </a:r>
            <a:r>
              <a:rPr lang="en-US" altLang="ko-KR" dirty="0" smtClean="0"/>
              <a:t>/log</a:t>
            </a:r>
          </a:p>
          <a:p>
            <a:r>
              <a:rPr lang="af-ZA" altLang="ko-KR" dirty="0" smtClean="0"/>
              <a:t>chatbot_log </a:t>
            </a:r>
            <a:r>
              <a:rPr lang="ko-KR" altLang="en-US" dirty="0" smtClean="0"/>
              <a:t>함수의 기능으로 생성된 세션 </a:t>
            </a:r>
            <a:r>
              <a:rPr lang="en-US" altLang="ko-KR" dirty="0" smtClean="0"/>
              <a:t>ID</a:t>
            </a:r>
            <a:r>
              <a:rPr lang="ko-KR" altLang="en-US" dirty="0"/>
              <a:t> </a:t>
            </a:r>
            <a:r>
              <a:rPr lang="ko-KR" altLang="en-US" dirty="0" smtClean="0"/>
              <a:t>정보로 </a:t>
            </a:r>
            <a:r>
              <a:rPr lang="ko-KR" altLang="en-US" dirty="0" err="1" smtClean="0"/>
              <a:t>대화기록을</a:t>
            </a:r>
            <a:r>
              <a:rPr lang="ko-KR" altLang="en-US" dirty="0" smtClean="0"/>
              <a:t> 호출</a:t>
            </a:r>
            <a:r>
              <a:rPr lang="en-US" altLang="ko-KR" dirty="0" smtClean="0"/>
              <a:t>, POST - JSON</a:t>
            </a:r>
            <a:endParaRPr lang="af-ZA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87" y="1783459"/>
            <a:ext cx="4516991" cy="11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7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1554" y="565608"/>
            <a:ext cx="4867871" cy="3073138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SET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284317" cy="575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관광지 데이터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sz="1705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attractions_table</a:t>
            </a:r>
            <a:endParaRPr lang="en-US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59" y="650148"/>
            <a:ext cx="4710260" cy="2880315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946563"/>
              </p:ext>
            </p:extLst>
          </p:nvPr>
        </p:nvGraphicFramePr>
        <p:xfrm>
          <a:off x="593875" y="4499057"/>
          <a:ext cx="11246190" cy="1249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24619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1124619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  <a:gridCol w="1124619">
                  <a:extLst>
                    <a:ext uri="{9D8B030D-6E8A-4147-A177-3AD203B41FA5}">
                      <a16:colId xmlns:a16="http://schemas.microsoft.com/office/drawing/2014/main" val="4121769233"/>
                    </a:ext>
                  </a:extLst>
                </a:gridCol>
                <a:gridCol w="1124619">
                  <a:extLst>
                    <a:ext uri="{9D8B030D-6E8A-4147-A177-3AD203B41FA5}">
                      <a16:colId xmlns:a16="http://schemas.microsoft.com/office/drawing/2014/main" val="1762944869"/>
                    </a:ext>
                  </a:extLst>
                </a:gridCol>
                <a:gridCol w="1124619">
                  <a:extLst>
                    <a:ext uri="{9D8B030D-6E8A-4147-A177-3AD203B41FA5}">
                      <a16:colId xmlns:a16="http://schemas.microsoft.com/office/drawing/2014/main" val="3688564527"/>
                    </a:ext>
                  </a:extLst>
                </a:gridCol>
                <a:gridCol w="1124619">
                  <a:extLst>
                    <a:ext uri="{9D8B030D-6E8A-4147-A177-3AD203B41FA5}">
                      <a16:colId xmlns:a16="http://schemas.microsoft.com/office/drawing/2014/main" val="3944786188"/>
                    </a:ext>
                  </a:extLst>
                </a:gridCol>
                <a:gridCol w="1124619">
                  <a:extLst>
                    <a:ext uri="{9D8B030D-6E8A-4147-A177-3AD203B41FA5}">
                      <a16:colId xmlns:a16="http://schemas.microsoft.com/office/drawing/2014/main" val="3205856984"/>
                    </a:ext>
                  </a:extLst>
                </a:gridCol>
                <a:gridCol w="1124619">
                  <a:extLst>
                    <a:ext uri="{9D8B030D-6E8A-4147-A177-3AD203B41FA5}">
                      <a16:colId xmlns:a16="http://schemas.microsoft.com/office/drawing/2014/main" val="2459078957"/>
                    </a:ext>
                  </a:extLst>
                </a:gridCol>
                <a:gridCol w="1124619">
                  <a:extLst>
                    <a:ext uri="{9D8B030D-6E8A-4147-A177-3AD203B41FA5}">
                      <a16:colId xmlns:a16="http://schemas.microsoft.com/office/drawing/2014/main" val="2089528416"/>
                    </a:ext>
                  </a:extLst>
                </a:gridCol>
                <a:gridCol w="1124619">
                  <a:extLst>
                    <a:ext uri="{9D8B030D-6E8A-4147-A177-3AD203B41FA5}">
                      <a16:colId xmlns:a16="http://schemas.microsoft.com/office/drawing/2014/main" val="3099872333"/>
                    </a:ext>
                  </a:extLst>
                </a:gridCol>
              </a:tblGrid>
              <a:tr h="286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Num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Name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City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Chity2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City3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City4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Bummum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Roadadd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X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494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고유 번호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관광지 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ko-KR" altLang="en-US" sz="1600" dirty="0" smtClean="0"/>
                        <a:t>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군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면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동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주소의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ko-KR" altLang="en-US" sz="1600" dirty="0" smtClean="0"/>
                        <a:t>번지 번호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도로명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ko-KR" altLang="en-US" sz="1600" dirty="0" smtClean="0"/>
                        <a:t>주소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경도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위도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3215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double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double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2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22" name="Group 3"/>
          <p:cNvGrpSpPr/>
          <p:nvPr/>
        </p:nvGrpSpPr>
        <p:grpSpPr>
          <a:xfrm>
            <a:off x="1022750" y="730469"/>
            <a:ext cx="10148181" cy="5472368"/>
            <a:chOff x="0" y="0"/>
            <a:chExt cx="2362204" cy="2222615"/>
          </a:xfrm>
        </p:grpSpPr>
        <p:sp>
          <p:nvSpPr>
            <p:cNvPr id="23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24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750" y="1472925"/>
            <a:ext cx="4133850" cy="676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221" y="2614588"/>
            <a:ext cx="2181225" cy="1009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204" y="4215649"/>
            <a:ext cx="8677275" cy="10096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97276" y="1677284"/>
            <a:ext cx="971170" cy="274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/>
          <p:nvPr/>
        </p:nvCxnSpPr>
        <p:spPr>
          <a:xfrm rot="10800000" flipH="1" flipV="1">
            <a:off x="2718750" y="1841339"/>
            <a:ext cx="891471" cy="1308350"/>
          </a:xfrm>
          <a:prstGeom prst="curvedConnector3">
            <a:avLst>
              <a:gd name="adj1" fmla="val -11658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036034" y="2845348"/>
            <a:ext cx="1629475" cy="538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구부러진 연결선 13"/>
          <p:cNvCxnSpPr>
            <a:stCxn id="5" idx="3"/>
            <a:endCxn id="6" idx="3"/>
          </p:cNvCxnSpPr>
          <p:nvPr/>
        </p:nvCxnSpPr>
        <p:spPr>
          <a:xfrm>
            <a:off x="5791446" y="3119413"/>
            <a:ext cx="4644033" cy="1601061"/>
          </a:xfrm>
          <a:prstGeom prst="curvedConnector3">
            <a:avLst>
              <a:gd name="adj1" fmla="val 10268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518123" y="4450182"/>
            <a:ext cx="3429432" cy="240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55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23" name="Group 3"/>
          <p:cNvGrpSpPr/>
          <p:nvPr/>
        </p:nvGrpSpPr>
        <p:grpSpPr>
          <a:xfrm>
            <a:off x="108351" y="763571"/>
            <a:ext cx="11891971" cy="5410985"/>
            <a:chOff x="0" y="0"/>
            <a:chExt cx="2362204" cy="2222615"/>
          </a:xfrm>
        </p:grpSpPr>
        <p:sp>
          <p:nvSpPr>
            <p:cNvPr id="2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2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65" y="1469452"/>
            <a:ext cx="4581525" cy="676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65" y="2367306"/>
            <a:ext cx="5410200" cy="1143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652" y="4044098"/>
            <a:ext cx="11155078" cy="155008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186470" y="1691966"/>
            <a:ext cx="1356492" cy="240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>
            <a:stCxn id="4" idx="1"/>
            <a:endCxn id="5" idx="1"/>
          </p:cNvCxnSpPr>
          <p:nvPr/>
        </p:nvCxnSpPr>
        <p:spPr>
          <a:xfrm rot="10800000" flipV="1">
            <a:off x="1071465" y="1807590"/>
            <a:ext cx="12700" cy="1131216"/>
          </a:xfrm>
          <a:prstGeom prst="curvedConnector3">
            <a:avLst>
              <a:gd name="adj1" fmla="val 372989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47863" y="2648617"/>
            <a:ext cx="3430389" cy="261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26384" y="2901098"/>
            <a:ext cx="1647565" cy="253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5" idx="3"/>
            <a:endCxn id="6" idx="3"/>
          </p:cNvCxnSpPr>
          <p:nvPr/>
        </p:nvCxnSpPr>
        <p:spPr>
          <a:xfrm>
            <a:off x="6481665" y="2938806"/>
            <a:ext cx="4963065" cy="1880335"/>
          </a:xfrm>
          <a:prstGeom prst="curvedConnector3">
            <a:avLst>
              <a:gd name="adj1" fmla="val 10764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88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23" name="그룹 22"/>
          <p:cNvGrpSpPr/>
          <p:nvPr/>
        </p:nvGrpSpPr>
        <p:grpSpPr>
          <a:xfrm>
            <a:off x="65989" y="579229"/>
            <a:ext cx="12054947" cy="5765010"/>
            <a:chOff x="65989" y="579229"/>
            <a:chExt cx="12054947" cy="5765010"/>
          </a:xfrm>
        </p:grpSpPr>
        <p:grpSp>
          <p:nvGrpSpPr>
            <p:cNvPr id="19" name="Group 3"/>
            <p:cNvGrpSpPr/>
            <p:nvPr/>
          </p:nvGrpSpPr>
          <p:grpSpPr>
            <a:xfrm>
              <a:off x="65989" y="579229"/>
              <a:ext cx="12054947" cy="5765010"/>
              <a:chOff x="0" y="0"/>
              <a:chExt cx="2362204" cy="2222615"/>
            </a:xfrm>
          </p:grpSpPr>
          <p:sp>
            <p:nvSpPr>
              <p:cNvPr id="20" name="Freeform 4"/>
              <p:cNvSpPr/>
              <p:nvPr/>
            </p:nvSpPr>
            <p:spPr>
              <a:xfrm>
                <a:off x="0" y="0"/>
                <a:ext cx="2362204" cy="2222615"/>
              </a:xfrm>
              <a:custGeom>
                <a:avLst/>
                <a:gdLst/>
                <a:ahLst/>
                <a:cxnLst/>
                <a:rect l="l" t="t" r="r" b="b"/>
                <a:pathLst>
                  <a:path w="2362204" h="2222615">
                    <a:moveTo>
                      <a:pt x="54074" y="0"/>
                    </a:moveTo>
                    <a:lnTo>
                      <a:pt x="2308130" y="0"/>
                    </a:lnTo>
                    <a:cubicBezTo>
                      <a:pt x="2337994" y="0"/>
                      <a:pt x="2362204" y="24210"/>
                      <a:pt x="2362204" y="54074"/>
                    </a:cubicBezTo>
                    <a:lnTo>
                      <a:pt x="2362204" y="2168541"/>
                    </a:lnTo>
                    <a:cubicBezTo>
                      <a:pt x="2362204" y="2182882"/>
                      <a:pt x="2356507" y="2196636"/>
                      <a:pt x="2346366" y="2206777"/>
                    </a:cubicBezTo>
                    <a:cubicBezTo>
                      <a:pt x="2336225" y="2216918"/>
                      <a:pt x="2322471" y="2222615"/>
                      <a:pt x="2308130" y="2222615"/>
                    </a:cubicBezTo>
                    <a:lnTo>
                      <a:pt x="54074" y="2222615"/>
                    </a:lnTo>
                    <a:cubicBezTo>
                      <a:pt x="39733" y="2222615"/>
                      <a:pt x="25979" y="2216918"/>
                      <a:pt x="15838" y="2206777"/>
                    </a:cubicBezTo>
                    <a:cubicBezTo>
                      <a:pt x="5697" y="2196636"/>
                      <a:pt x="0" y="2182882"/>
                      <a:pt x="0" y="2168541"/>
                    </a:cubicBezTo>
                    <a:lnTo>
                      <a:pt x="0" y="54074"/>
                    </a:lnTo>
                    <a:cubicBezTo>
                      <a:pt x="0" y="39733"/>
                      <a:pt x="5697" y="25979"/>
                      <a:pt x="15838" y="15838"/>
                    </a:cubicBezTo>
                    <a:cubicBezTo>
                      <a:pt x="25979" y="5697"/>
                      <a:pt x="39733" y="0"/>
                      <a:pt x="54074" y="0"/>
                    </a:cubicBezTo>
                    <a:close/>
                  </a:path>
                </a:pathLst>
              </a:custGeom>
              <a:solidFill>
                <a:srgbClr val="FFFFFF">
                  <a:alpha val="74902"/>
                </a:srgbClr>
              </a:solidFill>
            </p:spPr>
          </p:sp>
          <p:sp>
            <p:nvSpPr>
              <p:cNvPr id="21" name="TextBox 5"/>
              <p:cNvSpPr txBox="1"/>
              <p:nvPr/>
            </p:nvSpPr>
            <p:spPr>
              <a:xfrm>
                <a:off x="0" y="-57150"/>
                <a:ext cx="2362204" cy="227976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/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1797" y="1422319"/>
              <a:ext cx="4438650" cy="6762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1797" y="2425537"/>
              <a:ext cx="5305425" cy="8191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210" y="3967556"/>
              <a:ext cx="11194682" cy="2084041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4448486" y="1640191"/>
              <a:ext cx="1186809" cy="2357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091993" y="2724347"/>
              <a:ext cx="3429421" cy="2310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구부러진 연결선 9"/>
            <p:cNvCxnSpPr>
              <a:stCxn id="4" idx="1"/>
              <a:endCxn id="6" idx="1"/>
            </p:cNvCxnSpPr>
            <p:nvPr/>
          </p:nvCxnSpPr>
          <p:spPr>
            <a:xfrm rot="10800000" flipV="1">
              <a:off x="1291797" y="1760456"/>
              <a:ext cx="12700" cy="1074655"/>
            </a:xfrm>
            <a:prstGeom prst="curvedConnector3">
              <a:avLst>
                <a:gd name="adj1" fmla="val 372989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구부러진 연결선 13"/>
            <p:cNvCxnSpPr>
              <a:stCxn id="6" idx="3"/>
              <a:endCxn id="7" idx="3"/>
            </p:cNvCxnSpPr>
            <p:nvPr/>
          </p:nvCxnSpPr>
          <p:spPr>
            <a:xfrm>
              <a:off x="6597222" y="2835112"/>
              <a:ext cx="4834670" cy="2174465"/>
            </a:xfrm>
            <a:prstGeom prst="curvedConnector3">
              <a:avLst>
                <a:gd name="adj1" fmla="val 11038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78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3703" y="1395167"/>
            <a:ext cx="2960138" cy="4543720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36646" y="2397516"/>
            <a:ext cx="34518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plan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36646" y="3613960"/>
            <a:ext cx="583661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 smtClean="0"/>
              <a:t>주요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en-US" altLang="ko-KR" dirty="0"/>
              <a:t>&gt; </a:t>
            </a:r>
            <a:r>
              <a:rPr lang="af-ZA" altLang="ko-KR" dirty="0"/>
              <a:t>views.py</a:t>
            </a:r>
          </a:p>
          <a:p>
            <a:r>
              <a:rPr lang="af-ZA" altLang="ko-KR" dirty="0"/>
              <a:t>&gt; urls.py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679026" y="1468655"/>
            <a:ext cx="2772660" cy="4377885"/>
            <a:chOff x="1527912" y="1994438"/>
            <a:chExt cx="2772660" cy="437788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7912" y="1994438"/>
              <a:ext cx="2772660" cy="4377885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1691261" y="5450570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691261" y="5883165"/>
              <a:ext cx="2147386" cy="334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319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5" name="Group 3"/>
          <p:cNvGrpSpPr/>
          <p:nvPr/>
        </p:nvGrpSpPr>
        <p:grpSpPr>
          <a:xfrm>
            <a:off x="7045751" y="1550601"/>
            <a:ext cx="4425099" cy="4944467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7802" y="147178"/>
            <a:ext cx="9905998" cy="1478570"/>
          </a:xfrm>
        </p:spPr>
        <p:txBody>
          <a:bodyPr>
            <a:noAutofit/>
          </a:bodyPr>
          <a:lstStyle/>
          <a:p>
            <a:r>
              <a:rPr lang="en-US" altLang="ko-KR" sz="5400" b="1" dirty="0" smtClean="0"/>
              <a:t>views.py							#1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70961" y="2125369"/>
            <a:ext cx="5735425" cy="4027652"/>
          </a:xfrm>
        </p:spPr>
        <p:txBody>
          <a:bodyPr>
            <a:noAutofit/>
          </a:bodyPr>
          <a:lstStyle/>
          <a:p>
            <a:r>
              <a:rPr lang="en-US" altLang="ko-KR" sz="1200" b="1" dirty="0" err="1"/>
              <a:t>get_places_from_db</a:t>
            </a:r>
            <a:r>
              <a:rPr lang="en-US" altLang="ko-KR" sz="1200" b="1" dirty="0"/>
              <a:t>(location)</a:t>
            </a:r>
            <a:endParaRPr lang="ko-KR" altLang="ko-KR" sz="1200" b="1" dirty="0"/>
          </a:p>
          <a:p>
            <a:r>
              <a:rPr lang="en-US" altLang="ko-KR" sz="1200" dirty="0"/>
              <a:t>MySQL </a:t>
            </a:r>
            <a:r>
              <a:rPr lang="ko-KR" altLang="ko-KR" sz="1200" dirty="0"/>
              <a:t>데이터베이스에서 특정 지역</a:t>
            </a:r>
            <a:r>
              <a:rPr lang="en-US" altLang="ko-KR" sz="1200" dirty="0"/>
              <a:t>(location)</a:t>
            </a:r>
            <a:r>
              <a:rPr lang="ko-KR" altLang="ko-KR" sz="1200" dirty="0"/>
              <a:t>에 해당하는 숙소 데이터를 가져옵니다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en-US" altLang="ko-KR" sz="1200" b="1" dirty="0" err="1"/>
              <a:t>세부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설명</a:t>
            </a:r>
            <a:r>
              <a:rPr lang="en-US" altLang="ko-KR" sz="1200" b="1" dirty="0"/>
              <a:t>:</a:t>
            </a:r>
            <a:endParaRPr lang="ko-KR" altLang="ko-KR" sz="1200" b="1" dirty="0"/>
          </a:p>
          <a:p>
            <a:pPr lvl="0"/>
            <a:r>
              <a:rPr lang="en-US" altLang="ko-KR" sz="1200" dirty="0"/>
              <a:t>- </a:t>
            </a:r>
            <a:r>
              <a:rPr lang="ko-KR" altLang="ko-KR" sz="1200" dirty="0"/>
              <a:t>입력</a:t>
            </a:r>
            <a:r>
              <a:rPr lang="en-US" altLang="ko-KR" sz="1200" dirty="0"/>
              <a:t>: location (</a:t>
            </a:r>
            <a:r>
              <a:rPr lang="ko-KR" altLang="ko-KR" sz="1200" dirty="0"/>
              <a:t>주소에 포함된 지역 이름</a:t>
            </a:r>
            <a:r>
              <a:rPr lang="en-US" altLang="ko-KR" sz="1200" dirty="0"/>
              <a:t>)</a:t>
            </a:r>
            <a:endParaRPr lang="ko-KR" altLang="ko-KR" sz="1200" dirty="0"/>
          </a:p>
          <a:p>
            <a:pPr lvl="0"/>
            <a:r>
              <a:rPr lang="en-US" altLang="ko-KR" sz="1200" dirty="0"/>
              <a:t>- </a:t>
            </a:r>
            <a:r>
              <a:rPr lang="ko-KR" altLang="ko-KR" sz="1200" dirty="0"/>
              <a:t>출력</a:t>
            </a:r>
            <a:r>
              <a:rPr lang="en-US" altLang="ko-KR" sz="1200" dirty="0"/>
              <a:t>: </a:t>
            </a:r>
            <a:r>
              <a:rPr lang="ko-KR" altLang="ko-KR" sz="1200" dirty="0"/>
              <a:t>숙소 데이터</a:t>
            </a:r>
            <a:r>
              <a:rPr lang="en-US" altLang="ko-KR" sz="1200" dirty="0"/>
              <a:t>(</a:t>
            </a:r>
            <a:r>
              <a:rPr lang="ko-KR" altLang="ko-KR" sz="1200" dirty="0"/>
              <a:t>이름</a:t>
            </a:r>
            <a:r>
              <a:rPr lang="en-US" altLang="ko-KR" sz="1200" dirty="0"/>
              <a:t>, </a:t>
            </a:r>
            <a:r>
              <a:rPr lang="ko-KR" altLang="ko-KR" sz="1200" dirty="0"/>
              <a:t>주소</a:t>
            </a:r>
            <a:r>
              <a:rPr lang="en-US" altLang="ko-KR" sz="1200" dirty="0"/>
              <a:t>, </a:t>
            </a:r>
            <a:r>
              <a:rPr lang="ko-KR" altLang="ko-KR" sz="1200" dirty="0"/>
              <a:t>위도</a:t>
            </a:r>
            <a:r>
              <a:rPr lang="en-US" altLang="ko-KR" sz="1200" dirty="0"/>
              <a:t>, </a:t>
            </a:r>
            <a:r>
              <a:rPr lang="ko-KR" altLang="ko-KR" sz="1200" dirty="0"/>
              <a:t>경도</a:t>
            </a:r>
            <a:r>
              <a:rPr lang="en-US" altLang="ko-KR" sz="1200" dirty="0"/>
              <a:t>)</a:t>
            </a:r>
            <a:r>
              <a:rPr lang="ko-KR" altLang="ko-KR" sz="1200" dirty="0"/>
              <a:t>를 포함한 리스트</a:t>
            </a:r>
            <a:r>
              <a:rPr lang="en-US" altLang="ko-KR" sz="1200" dirty="0"/>
              <a:t>. DB </a:t>
            </a:r>
            <a:r>
              <a:rPr lang="ko-KR" altLang="ko-KR" sz="1200" dirty="0"/>
              <a:t>연결 오류 시</a:t>
            </a:r>
            <a:r>
              <a:rPr lang="en-US" altLang="ko-KR" sz="1200" dirty="0"/>
              <a:t> None </a:t>
            </a:r>
            <a:r>
              <a:rPr lang="ko-KR" altLang="ko-KR" sz="1200" dirty="0"/>
              <a:t>반환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lvl="0"/>
            <a:r>
              <a:rPr lang="en-US" altLang="ko-KR" sz="1200" dirty="0"/>
              <a:t>- </a:t>
            </a:r>
            <a:r>
              <a:rPr lang="ko-KR" altLang="ko-KR" sz="1200" dirty="0"/>
              <a:t>처리 단계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pymysql</a:t>
            </a:r>
            <a:r>
              <a:rPr lang="en-US" altLang="ko-KR" sz="1200" dirty="0"/>
              <a:t> </a:t>
            </a:r>
            <a:r>
              <a:rPr lang="ko-KR" altLang="ko-KR" sz="1200" dirty="0"/>
              <a:t>라이브러리를 사용해</a:t>
            </a:r>
            <a:r>
              <a:rPr lang="en-US" altLang="ko-KR" sz="1200" dirty="0"/>
              <a:t> DB</a:t>
            </a:r>
            <a:r>
              <a:rPr lang="ko-KR" altLang="ko-KR" sz="1200" dirty="0"/>
              <a:t>와 연결한 뒤</a:t>
            </a:r>
            <a:r>
              <a:rPr lang="en-US" altLang="ko-KR" sz="1200" dirty="0"/>
              <a:t>, </a:t>
            </a:r>
            <a:r>
              <a:rPr lang="ko-KR" altLang="ko-KR" sz="1200" dirty="0"/>
              <a:t>숙소 데이터가 포함된</a:t>
            </a:r>
            <a:r>
              <a:rPr lang="en-US" altLang="ko-KR" sz="1200" dirty="0"/>
              <a:t> SQL </a:t>
            </a:r>
            <a:r>
              <a:rPr lang="ko-KR" altLang="ko-KR" sz="1200" dirty="0"/>
              <a:t>쿼리를 실행하고 결과를 리스트로 반환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b="1" dirty="0" err="1"/>
              <a:t>사용된</a:t>
            </a:r>
            <a:r>
              <a:rPr lang="en-US" altLang="ko-KR" sz="1200" b="1" dirty="0"/>
              <a:t> SQL </a:t>
            </a:r>
            <a:r>
              <a:rPr lang="en-US" altLang="ko-KR" sz="1200" b="1" dirty="0" err="1"/>
              <a:t>쿼리</a:t>
            </a:r>
            <a:r>
              <a:rPr lang="en-US" altLang="ko-KR" sz="1200" b="1" dirty="0" smtClean="0"/>
              <a:t>: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SQL </a:t>
            </a:r>
            <a:r>
              <a:rPr lang="en-US" altLang="ko-KR" sz="1200" dirty="0" err="1"/>
              <a:t>쿼리</a:t>
            </a:r>
            <a:r>
              <a:rPr lang="en-US" altLang="ko-KR" sz="1200" dirty="0"/>
              <a:t>:</a:t>
            </a:r>
            <a:br>
              <a:rPr lang="en-US" altLang="ko-KR" sz="1200" dirty="0"/>
            </a:br>
            <a:r>
              <a:rPr lang="en-US" altLang="ko-KR" sz="1200" dirty="0"/>
              <a:t>SELECT Name, Address, Latitude, Longitude </a:t>
            </a:r>
            <a:br>
              <a:rPr lang="en-US" altLang="ko-KR" sz="1200" dirty="0"/>
            </a:br>
            <a:r>
              <a:rPr lang="en-US" altLang="ko-KR" sz="1200" dirty="0"/>
              <a:t>FROM accommodations </a:t>
            </a:r>
            <a:br>
              <a:rPr lang="en-US" altLang="ko-KR" sz="1200" dirty="0"/>
            </a:br>
            <a:r>
              <a:rPr lang="en-US" altLang="ko-KR" sz="1200" dirty="0"/>
              <a:t>WHERE Address LIKE %s</a:t>
            </a:r>
          </a:p>
          <a:p>
            <a:pPr lvl="0"/>
            <a:endParaRPr lang="en-US" altLang="ko-KR" sz="1200" dirty="0" smtClean="0"/>
          </a:p>
          <a:p>
            <a:pPr lvl="0"/>
            <a:endParaRPr lang="ko-KR" altLang="ko-KR" sz="1200" dirty="0"/>
          </a:p>
          <a:p>
            <a:endParaRPr lang="ko-KR" altLang="en-US" sz="1200" dirty="0"/>
          </a:p>
        </p:txBody>
      </p:sp>
      <p:pic>
        <p:nvPicPr>
          <p:cNvPr id="4" name="그림 3" descr="텍스트, 스크린샷, 소프트웨어이(가) 표시된 사진&#10;&#10;자동 생성된 설명"/>
          <p:cNvPicPr/>
          <p:nvPr/>
        </p:nvPicPr>
        <p:blipFill>
          <a:blip r:embed="rId3"/>
          <a:stretch>
            <a:fillRect/>
          </a:stretch>
        </p:blipFill>
        <p:spPr>
          <a:xfrm>
            <a:off x="7176940" y="1693650"/>
            <a:ext cx="4176860" cy="462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8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14" name="Group 3"/>
          <p:cNvGrpSpPr/>
          <p:nvPr/>
        </p:nvGrpSpPr>
        <p:grpSpPr>
          <a:xfrm>
            <a:off x="351093" y="3726008"/>
            <a:ext cx="5686379" cy="2000843"/>
            <a:chOff x="0" y="0"/>
            <a:chExt cx="2362204" cy="2222615"/>
          </a:xfrm>
        </p:grpSpPr>
        <p:sp>
          <p:nvSpPr>
            <p:cNvPr id="15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6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1" name="Group 3"/>
          <p:cNvGrpSpPr/>
          <p:nvPr/>
        </p:nvGrpSpPr>
        <p:grpSpPr>
          <a:xfrm>
            <a:off x="497605" y="1512995"/>
            <a:ext cx="5109328" cy="1249808"/>
            <a:chOff x="0" y="0"/>
            <a:chExt cx="2362204" cy="2222615"/>
          </a:xfrm>
        </p:grpSpPr>
        <p:sp>
          <p:nvSpPr>
            <p:cNvPr id="12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3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4440" y="2716522"/>
            <a:ext cx="6331671" cy="985851"/>
          </a:xfrm>
        </p:spPr>
        <p:txBody>
          <a:bodyPr>
            <a:normAutofit/>
          </a:bodyPr>
          <a:lstStyle/>
          <a:p>
            <a:r>
              <a:rPr lang="en-US" altLang="ko-KR" sz="1800" b="1" dirty="0" err="1"/>
              <a:t>extract_city_and_district</a:t>
            </a:r>
            <a:r>
              <a:rPr lang="en-US" altLang="ko-KR" sz="1800" b="1" dirty="0"/>
              <a:t>(address)</a:t>
            </a:r>
            <a:endParaRPr lang="ko-KR" altLang="ko-KR" sz="1800" b="1" dirty="0"/>
          </a:p>
          <a:p>
            <a:r>
              <a:rPr lang="ko-KR" altLang="ko-KR" sz="1800" dirty="0"/>
              <a:t>주소에서 시</a:t>
            </a:r>
            <a:r>
              <a:rPr lang="en-US" altLang="ko-KR" sz="1800" dirty="0"/>
              <a:t>/</a:t>
            </a:r>
            <a:r>
              <a:rPr lang="ko-KR" altLang="ko-KR" sz="1800" dirty="0"/>
              <a:t>도와 구</a:t>
            </a:r>
            <a:r>
              <a:rPr lang="en-US" altLang="ko-KR" sz="1800" dirty="0"/>
              <a:t>/</a:t>
            </a:r>
            <a:r>
              <a:rPr lang="ko-KR" altLang="ko-KR" sz="1800" dirty="0"/>
              <a:t>군</a:t>
            </a:r>
            <a:r>
              <a:rPr lang="en-US" altLang="ko-KR" sz="1800" dirty="0"/>
              <a:t>/</a:t>
            </a:r>
            <a:r>
              <a:rPr lang="ko-KR" altLang="ko-KR" sz="1800" dirty="0"/>
              <a:t>시 정보를 </a:t>
            </a:r>
            <a:r>
              <a:rPr lang="ko-KR" altLang="ko-KR" sz="1800" dirty="0" smtClean="0"/>
              <a:t>추출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ko-KR" altLang="en-US" sz="1800" dirty="0"/>
          </a:p>
        </p:txBody>
      </p:sp>
      <p:pic>
        <p:nvPicPr>
          <p:cNvPr id="5" name="그림 4" descr="텍스트, 스크린샷, 폰트이(가) 표시된 사진&#10;&#10;자동 생성된 설명"/>
          <p:cNvPicPr/>
          <p:nvPr/>
        </p:nvPicPr>
        <p:blipFill>
          <a:blip r:embed="rId3"/>
          <a:stretch>
            <a:fillRect/>
          </a:stretch>
        </p:blipFill>
        <p:spPr>
          <a:xfrm>
            <a:off x="604440" y="1611532"/>
            <a:ext cx="4925060" cy="1038225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/>
          <p:cNvPicPr/>
          <p:nvPr/>
        </p:nvPicPr>
        <p:blipFill>
          <a:blip r:embed="rId4"/>
          <a:stretch>
            <a:fillRect/>
          </a:stretch>
        </p:blipFill>
        <p:spPr>
          <a:xfrm>
            <a:off x="457928" y="3850917"/>
            <a:ext cx="5486400" cy="1757045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447802" y="147178"/>
            <a:ext cx="9905998" cy="1478570"/>
          </a:xfrm>
        </p:spPr>
        <p:txBody>
          <a:bodyPr>
            <a:noAutofit/>
          </a:bodyPr>
          <a:lstStyle/>
          <a:p>
            <a:r>
              <a:rPr lang="en-US" altLang="ko-KR" sz="5400" b="1" dirty="0" smtClean="0"/>
              <a:t>views.py							#2</a:t>
            </a:r>
            <a:endParaRPr lang="ko-KR" altLang="en-US" sz="5400" b="1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04440" y="5690849"/>
            <a:ext cx="5975469" cy="1117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err="1"/>
              <a:t>generate_gpt_description</a:t>
            </a:r>
            <a:r>
              <a:rPr lang="en-US" altLang="ko-KR" sz="1800" b="1" dirty="0"/>
              <a:t>(place)</a:t>
            </a:r>
            <a:endParaRPr lang="ko-KR" altLang="ko-KR" sz="1800" b="1" dirty="0"/>
          </a:p>
          <a:p>
            <a:r>
              <a:rPr lang="en-US" altLang="ko-KR" sz="1800" dirty="0" err="1"/>
              <a:t>장소에</a:t>
            </a:r>
            <a:r>
              <a:rPr lang="en-US" altLang="ko-KR" sz="1800" dirty="0"/>
              <a:t> </a:t>
            </a:r>
            <a:r>
              <a:rPr lang="en-US" altLang="ko-KR" sz="1800" dirty="0" err="1"/>
              <a:t>대한</a:t>
            </a:r>
            <a:r>
              <a:rPr lang="en-US" altLang="ko-KR" sz="1800" dirty="0"/>
              <a:t> </a:t>
            </a:r>
            <a:r>
              <a:rPr lang="en-US" altLang="ko-KR" sz="1800" dirty="0" err="1"/>
              <a:t>간단한</a:t>
            </a:r>
            <a:r>
              <a:rPr lang="en-US" altLang="ko-KR" sz="1800" dirty="0"/>
              <a:t> </a:t>
            </a:r>
            <a:r>
              <a:rPr lang="en-US" altLang="ko-KR" sz="1800" dirty="0" err="1"/>
              <a:t>설명을</a:t>
            </a:r>
            <a:r>
              <a:rPr lang="en-US" altLang="ko-KR" sz="1800" dirty="0"/>
              <a:t> </a:t>
            </a:r>
            <a:r>
              <a:rPr lang="en-US" altLang="ko-KR" sz="1800" dirty="0" err="1"/>
              <a:t>OpenAI</a:t>
            </a:r>
            <a:r>
              <a:rPr lang="en-US" altLang="ko-KR" sz="1800" dirty="0"/>
              <a:t> </a:t>
            </a:r>
            <a:r>
              <a:rPr lang="en-US" altLang="ko-KR" sz="1800" dirty="0" err="1"/>
              <a:t>GPT를</a:t>
            </a:r>
            <a:r>
              <a:rPr lang="en-US" altLang="ko-KR" sz="1800" dirty="0"/>
              <a:t> </a:t>
            </a:r>
            <a:r>
              <a:rPr lang="en-US" altLang="ko-KR" sz="1800" dirty="0" err="1"/>
              <a:t>사용해</a:t>
            </a:r>
            <a:r>
              <a:rPr lang="en-US" altLang="ko-KR" sz="1800" dirty="0"/>
              <a:t> </a:t>
            </a:r>
            <a:r>
              <a:rPr lang="en-US" altLang="ko-KR" sz="1800" dirty="0" err="1" smtClean="0"/>
              <a:t>생성</a:t>
            </a:r>
            <a:endParaRPr lang="ko-KR" altLang="ko-KR" sz="1800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670000" y="1480859"/>
            <a:ext cx="5620733" cy="20480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dirty="0" smtClean="0"/>
              <a:t>- </a:t>
            </a:r>
            <a:r>
              <a:rPr lang="ko-KR" altLang="ko-KR" dirty="0"/>
              <a:t>입력</a:t>
            </a:r>
            <a:r>
              <a:rPr lang="en-US" altLang="ko-KR" dirty="0"/>
              <a:t>: address (</a:t>
            </a:r>
            <a:r>
              <a:rPr lang="ko-KR" altLang="ko-KR" dirty="0"/>
              <a:t>주소 문자열</a:t>
            </a:r>
            <a:r>
              <a:rPr lang="en-US" altLang="ko-KR" dirty="0"/>
              <a:t>)</a:t>
            </a:r>
            <a:endParaRPr lang="ko-KR" altLang="ko-KR" dirty="0"/>
          </a:p>
          <a:p>
            <a:pPr lvl="0"/>
            <a:r>
              <a:rPr lang="en-US" altLang="ko-KR" dirty="0"/>
              <a:t>- </a:t>
            </a:r>
            <a:r>
              <a:rPr lang="ko-KR" altLang="ko-KR" dirty="0"/>
              <a:t>출력</a:t>
            </a:r>
            <a:r>
              <a:rPr lang="en-US" altLang="ko-KR" dirty="0"/>
              <a:t>: </a:t>
            </a:r>
            <a:r>
              <a:rPr lang="ko-KR" altLang="ko-KR" dirty="0"/>
              <a:t>시</a:t>
            </a:r>
            <a:r>
              <a:rPr lang="en-US" altLang="ko-KR" dirty="0"/>
              <a:t>/</a:t>
            </a:r>
            <a:r>
              <a:rPr lang="ko-KR" altLang="ko-KR" dirty="0"/>
              <a:t>도와 구</a:t>
            </a:r>
            <a:r>
              <a:rPr lang="en-US" altLang="ko-KR" dirty="0"/>
              <a:t>/</a:t>
            </a:r>
            <a:r>
              <a:rPr lang="ko-KR" altLang="ko-KR" dirty="0"/>
              <a:t>군</a:t>
            </a:r>
            <a:r>
              <a:rPr lang="en-US" altLang="ko-KR" dirty="0"/>
              <a:t>/</a:t>
            </a:r>
            <a:r>
              <a:rPr lang="ko-KR" altLang="ko-KR" dirty="0"/>
              <a:t>시 이름이 포함된 </a:t>
            </a:r>
            <a:r>
              <a:rPr lang="ko-KR" altLang="ko-KR" dirty="0" err="1"/>
              <a:t>튜플</a:t>
            </a:r>
            <a:r>
              <a:rPr lang="en-US" altLang="ko-KR" dirty="0"/>
              <a:t>. </a:t>
            </a:r>
            <a:r>
              <a:rPr lang="ko-KR" altLang="ko-KR" dirty="0"/>
              <a:t>주소 형식이 맞지 않을 경우</a:t>
            </a:r>
            <a:r>
              <a:rPr lang="en-US" altLang="ko-KR" dirty="0"/>
              <a:t> (None, None) </a:t>
            </a:r>
            <a:r>
              <a:rPr lang="ko-KR" altLang="ko-KR" dirty="0"/>
              <a:t>반환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- </a:t>
            </a:r>
            <a:r>
              <a:rPr lang="ko-KR" altLang="ko-KR" dirty="0"/>
              <a:t>처리 단계</a:t>
            </a:r>
            <a:r>
              <a:rPr lang="en-US" altLang="ko-KR" dirty="0"/>
              <a:t>: </a:t>
            </a:r>
            <a:r>
              <a:rPr lang="ko-KR" altLang="ko-KR" dirty="0"/>
              <a:t>정규식을 사용하여 주소 문자열에서 시</a:t>
            </a:r>
            <a:r>
              <a:rPr lang="en-US" altLang="ko-KR" dirty="0"/>
              <a:t>/</a:t>
            </a:r>
            <a:r>
              <a:rPr lang="ko-KR" altLang="ko-KR" dirty="0"/>
              <a:t>도와 구</a:t>
            </a:r>
            <a:r>
              <a:rPr lang="en-US" altLang="ko-KR" dirty="0"/>
              <a:t>/</a:t>
            </a:r>
            <a:r>
              <a:rPr lang="ko-KR" altLang="ko-KR" dirty="0"/>
              <a:t>군</a:t>
            </a:r>
            <a:r>
              <a:rPr lang="en-US" altLang="ko-KR" dirty="0"/>
              <a:t>/</a:t>
            </a:r>
            <a:r>
              <a:rPr lang="ko-KR" altLang="ko-KR" dirty="0"/>
              <a:t>시 정보를 추출</a:t>
            </a:r>
            <a:r>
              <a:rPr lang="en-US" altLang="ko-KR" dirty="0"/>
              <a:t>. </a:t>
            </a:r>
            <a:r>
              <a:rPr lang="ko-KR" altLang="ko-KR" dirty="0"/>
              <a:t>예를 들어</a:t>
            </a:r>
            <a:r>
              <a:rPr lang="en-US" altLang="ko-KR" dirty="0"/>
              <a:t>, '</a:t>
            </a:r>
            <a:r>
              <a:rPr lang="ko-KR" altLang="ko-KR" dirty="0"/>
              <a:t>서울특별시 강남구</a:t>
            </a:r>
            <a:r>
              <a:rPr lang="en-US" altLang="ko-KR" dirty="0"/>
              <a:t>'</a:t>
            </a:r>
            <a:r>
              <a:rPr lang="ko-KR" altLang="ko-KR" dirty="0"/>
              <a:t>에서</a:t>
            </a:r>
            <a:r>
              <a:rPr lang="en-US" altLang="ko-KR" dirty="0"/>
              <a:t> '</a:t>
            </a:r>
            <a:r>
              <a:rPr lang="ko-KR" altLang="ko-KR" dirty="0"/>
              <a:t>서울특별시</a:t>
            </a:r>
            <a:r>
              <a:rPr lang="en-US" altLang="ko-KR" dirty="0"/>
              <a:t>'</a:t>
            </a:r>
            <a:r>
              <a:rPr lang="ko-KR" altLang="ko-KR" dirty="0"/>
              <a:t>와</a:t>
            </a:r>
            <a:r>
              <a:rPr lang="en-US" altLang="ko-KR" dirty="0"/>
              <a:t> '</a:t>
            </a:r>
            <a:r>
              <a:rPr lang="ko-KR" altLang="ko-KR" dirty="0"/>
              <a:t>강남구</a:t>
            </a:r>
            <a:r>
              <a:rPr lang="en-US" altLang="ko-KR" dirty="0"/>
              <a:t>'</a:t>
            </a:r>
            <a:r>
              <a:rPr lang="ko-KR" altLang="ko-KR" dirty="0"/>
              <a:t>를 추출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6144307" y="4469709"/>
            <a:ext cx="5620733" cy="204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1400" dirty="0" smtClean="0"/>
              <a:t>- </a:t>
            </a:r>
            <a:r>
              <a:rPr lang="ko-KR" altLang="ko-KR" sz="1400" dirty="0"/>
              <a:t>입력</a:t>
            </a:r>
            <a:r>
              <a:rPr lang="en-US" altLang="ko-KR" sz="1400" dirty="0"/>
              <a:t>: place (</a:t>
            </a:r>
            <a:r>
              <a:rPr lang="ko-KR" altLang="ko-KR" sz="1400" dirty="0"/>
              <a:t>장소 정보 사전</a:t>
            </a:r>
            <a:r>
              <a:rPr lang="en-US" altLang="ko-KR" sz="1400" dirty="0"/>
              <a:t>. name </a:t>
            </a:r>
            <a:r>
              <a:rPr lang="ko-KR" altLang="ko-KR" sz="1400" dirty="0"/>
              <a:t>및</a:t>
            </a:r>
            <a:r>
              <a:rPr lang="en-US" altLang="ko-KR" sz="1400" dirty="0"/>
              <a:t> table </a:t>
            </a:r>
            <a:r>
              <a:rPr lang="ko-KR" altLang="ko-KR" sz="1400" dirty="0"/>
              <a:t>필수</a:t>
            </a:r>
            <a:r>
              <a:rPr lang="en-US" altLang="ko-KR" sz="1400" dirty="0"/>
              <a:t>).</a:t>
            </a:r>
            <a:endParaRPr lang="ko-KR" altLang="ko-KR" sz="1400" dirty="0"/>
          </a:p>
          <a:p>
            <a:pPr lvl="0"/>
            <a:r>
              <a:rPr lang="en-US" altLang="ko-KR" sz="1400" dirty="0"/>
              <a:t>- </a:t>
            </a:r>
            <a:r>
              <a:rPr lang="ko-KR" altLang="ko-KR" sz="1400" dirty="0"/>
              <a:t>출력</a:t>
            </a:r>
            <a:r>
              <a:rPr lang="en-US" altLang="ko-KR" sz="1400" dirty="0"/>
              <a:t>: GPT </a:t>
            </a:r>
            <a:r>
              <a:rPr lang="ko-KR" altLang="ko-KR" sz="1400" dirty="0"/>
              <a:t>모델을 통해 생성된 간단한 장소 설명</a:t>
            </a:r>
            <a:r>
              <a:rPr lang="en-US" altLang="ko-KR" sz="1400" dirty="0"/>
              <a:t>(</a:t>
            </a:r>
            <a:r>
              <a:rPr lang="ko-KR" altLang="ko-KR" sz="1400" dirty="0"/>
              <a:t>문자열</a:t>
            </a:r>
            <a:r>
              <a:rPr lang="en-US" altLang="ko-KR" sz="1400" dirty="0"/>
              <a:t>).</a:t>
            </a:r>
            <a:endParaRPr lang="ko-KR" altLang="ko-KR" sz="1400" dirty="0"/>
          </a:p>
          <a:p>
            <a:pPr lvl="0"/>
            <a:r>
              <a:rPr lang="en-US" altLang="ko-KR" sz="1400" dirty="0"/>
              <a:t>- </a:t>
            </a:r>
            <a:r>
              <a:rPr lang="ko-KR" altLang="ko-KR" sz="1400" dirty="0"/>
              <a:t>처리 단계</a:t>
            </a:r>
            <a:r>
              <a:rPr lang="en-US" altLang="ko-KR" sz="1400" dirty="0"/>
              <a:t>: </a:t>
            </a:r>
            <a:r>
              <a:rPr lang="ko-KR" altLang="ko-KR" sz="1400" dirty="0"/>
              <a:t>장소 유형</a:t>
            </a:r>
            <a:r>
              <a:rPr lang="en-US" altLang="ko-KR" sz="1400" dirty="0"/>
              <a:t>(table </a:t>
            </a:r>
            <a:r>
              <a:rPr lang="ko-KR" altLang="ko-KR" sz="1400" dirty="0"/>
              <a:t>값</a:t>
            </a:r>
            <a:r>
              <a:rPr lang="en-US" altLang="ko-KR" sz="1400" dirty="0"/>
              <a:t>)</a:t>
            </a:r>
            <a:r>
              <a:rPr lang="ko-KR" altLang="ko-KR" sz="1400" dirty="0"/>
              <a:t>에 따라 적절한 프롬프트를 생성하고</a:t>
            </a:r>
            <a:r>
              <a:rPr lang="en-US" altLang="ko-KR" sz="1400" dirty="0"/>
              <a:t>, GPT API </a:t>
            </a:r>
            <a:r>
              <a:rPr lang="ko-KR" altLang="ko-KR" sz="1400" dirty="0"/>
              <a:t>호출로 설명을 반환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8011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5" name="Group 3"/>
          <p:cNvGrpSpPr/>
          <p:nvPr/>
        </p:nvGrpSpPr>
        <p:grpSpPr>
          <a:xfrm>
            <a:off x="221472" y="1725105"/>
            <a:ext cx="5839963" cy="4543719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9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61259" y="1608273"/>
            <a:ext cx="5857916" cy="5018770"/>
          </a:xfrm>
        </p:spPr>
        <p:txBody>
          <a:bodyPr>
            <a:normAutofit fontScale="55000" lnSpcReduction="20000"/>
          </a:bodyPr>
          <a:lstStyle/>
          <a:p>
            <a:r>
              <a:rPr lang="en-US" altLang="ko-KR" b="1" dirty="0"/>
              <a:t>plan(request, </a:t>
            </a:r>
            <a:r>
              <a:rPr lang="en-US" altLang="ko-KR" b="1" dirty="0" err="1"/>
              <a:t>place_id</a:t>
            </a:r>
            <a:r>
              <a:rPr lang="en-US" altLang="ko-KR" b="1" dirty="0"/>
              <a:t>=None)</a:t>
            </a:r>
            <a:endParaRPr lang="ko-KR" altLang="ko-KR" b="1" dirty="0"/>
          </a:p>
          <a:p>
            <a:r>
              <a:rPr lang="ko-KR" altLang="ko-KR" dirty="0"/>
              <a:t>여행 일정을 생성하거나 특정 장소</a:t>
            </a:r>
            <a:r>
              <a:rPr lang="en-US" altLang="ko-KR" dirty="0"/>
              <a:t> ID</a:t>
            </a:r>
            <a:r>
              <a:rPr lang="ko-KR" altLang="ko-KR" dirty="0"/>
              <a:t>의 세부 정보를 </a:t>
            </a:r>
            <a:r>
              <a:rPr lang="ko-KR" altLang="ko-KR" dirty="0" smtClean="0"/>
              <a:t>반환</a:t>
            </a:r>
            <a:endParaRPr lang="ko-KR" altLang="ko-KR" dirty="0"/>
          </a:p>
          <a:p>
            <a:r>
              <a:rPr lang="en-US" altLang="ko-KR" b="1" dirty="0" err="1"/>
              <a:t>세부</a:t>
            </a:r>
            <a:r>
              <a:rPr lang="en-US" altLang="ko-KR" b="1" dirty="0"/>
              <a:t> </a:t>
            </a:r>
            <a:r>
              <a:rPr lang="en-US" altLang="ko-KR" b="1" dirty="0" err="1"/>
              <a:t>설명</a:t>
            </a:r>
            <a:r>
              <a:rPr lang="en-US" altLang="ko-KR" b="1" dirty="0"/>
              <a:t>:</a:t>
            </a:r>
            <a:endParaRPr lang="ko-KR" altLang="ko-KR" b="1" dirty="0"/>
          </a:p>
          <a:p>
            <a:pPr lvl="0"/>
            <a:r>
              <a:rPr lang="en-US" altLang="ko-KR" dirty="0"/>
              <a:t>- </a:t>
            </a:r>
            <a:r>
              <a:rPr lang="en-US" altLang="ko-KR" dirty="0" err="1"/>
              <a:t>입력</a:t>
            </a:r>
            <a:r>
              <a:rPr lang="en-US" altLang="ko-KR" dirty="0"/>
              <a:t>: Django </a:t>
            </a:r>
            <a:r>
              <a:rPr lang="en-US" altLang="ko-KR" dirty="0" err="1"/>
              <a:t>HttpRequest</a:t>
            </a:r>
            <a:r>
              <a:rPr lang="en-US" altLang="ko-KR" dirty="0"/>
              <a:t> </a:t>
            </a:r>
            <a:r>
              <a:rPr lang="en-US" altLang="ko-KR" dirty="0" err="1"/>
              <a:t>객체</a:t>
            </a:r>
            <a:r>
              <a:rPr lang="en-US" altLang="ko-KR" dirty="0"/>
              <a:t> (GET/POST </a:t>
            </a:r>
            <a:r>
              <a:rPr lang="en-US" altLang="ko-KR" dirty="0" err="1"/>
              <a:t>요청</a:t>
            </a:r>
            <a:r>
              <a:rPr lang="en-US" altLang="ko-KR" dirty="0"/>
              <a:t>) 및 </a:t>
            </a:r>
            <a:r>
              <a:rPr lang="en-US" altLang="ko-KR" dirty="0" err="1"/>
              <a:t>선택적</a:t>
            </a:r>
            <a:r>
              <a:rPr lang="en-US" altLang="ko-KR" dirty="0"/>
              <a:t> </a:t>
            </a:r>
            <a:r>
              <a:rPr lang="en-US" altLang="ko-KR" dirty="0" err="1"/>
              <a:t>place_id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en-US" altLang="ko-KR" dirty="0"/>
              <a:t>- </a:t>
            </a:r>
            <a:r>
              <a:rPr lang="ko-KR" altLang="ko-KR" dirty="0"/>
              <a:t>출력</a:t>
            </a:r>
            <a:r>
              <a:rPr lang="en-US" altLang="ko-KR" dirty="0"/>
              <a:t>: JSON </a:t>
            </a:r>
            <a:r>
              <a:rPr lang="ko-KR" altLang="ko-KR" dirty="0"/>
              <a:t>응답</a:t>
            </a:r>
            <a:r>
              <a:rPr lang="en-US" altLang="ko-KR" dirty="0"/>
              <a:t> (</a:t>
            </a:r>
            <a:r>
              <a:rPr lang="ko-KR" altLang="ko-KR" dirty="0"/>
              <a:t>새로운 일정 또는 특정 장소 정보</a:t>
            </a:r>
            <a:r>
              <a:rPr lang="en-US" altLang="ko-KR" dirty="0"/>
              <a:t>).</a:t>
            </a:r>
            <a:endParaRPr lang="ko-KR" altLang="ko-KR" dirty="0"/>
          </a:p>
          <a:p>
            <a:pPr lvl="0"/>
            <a:r>
              <a:rPr lang="en-US" altLang="ko-KR" dirty="0"/>
              <a:t>- </a:t>
            </a:r>
            <a:r>
              <a:rPr lang="en-US" altLang="ko-KR" dirty="0" err="1"/>
              <a:t>처리</a:t>
            </a:r>
            <a:r>
              <a:rPr lang="en-US" altLang="ko-KR" dirty="0"/>
              <a:t> </a:t>
            </a:r>
            <a:r>
              <a:rPr lang="en-US" altLang="ko-KR" dirty="0" err="1"/>
              <a:t>단계</a:t>
            </a:r>
            <a:r>
              <a:rPr lang="en-US" altLang="ko-KR" dirty="0"/>
              <a:t>:</a:t>
            </a:r>
            <a:endParaRPr lang="ko-KR" altLang="ko-KR" dirty="0"/>
          </a:p>
          <a:p>
            <a:pPr lvl="0"/>
            <a:r>
              <a:rPr lang="en-US" altLang="ko-KR" dirty="0"/>
              <a:t>- - </a:t>
            </a:r>
            <a:r>
              <a:rPr lang="en-US" altLang="ko-KR" dirty="0" err="1"/>
              <a:t>place_id</a:t>
            </a:r>
            <a:r>
              <a:rPr lang="ko-KR" altLang="ko-KR" dirty="0"/>
              <a:t>가 주어질 경우</a:t>
            </a:r>
            <a:r>
              <a:rPr lang="en-US" altLang="ko-KR" dirty="0"/>
              <a:t>, </a:t>
            </a:r>
            <a:r>
              <a:rPr lang="ko-KR" altLang="ko-KR" dirty="0" err="1"/>
              <a:t>캐싱된</a:t>
            </a:r>
            <a:r>
              <a:rPr lang="ko-KR" altLang="ko-KR" dirty="0"/>
              <a:t> 일정</a:t>
            </a:r>
            <a:r>
              <a:rPr lang="en-US" altLang="ko-KR" dirty="0"/>
              <a:t>(</a:t>
            </a:r>
            <a:r>
              <a:rPr lang="en-US" altLang="ko-KR" dirty="0" err="1"/>
              <a:t>current_itinerary</a:t>
            </a:r>
            <a:r>
              <a:rPr lang="en-US" altLang="ko-KR" dirty="0"/>
              <a:t>)</a:t>
            </a:r>
            <a:r>
              <a:rPr lang="ko-KR" altLang="ko-KR" dirty="0"/>
              <a:t>에서 해당</a:t>
            </a:r>
            <a:r>
              <a:rPr lang="en-US" altLang="ko-KR" dirty="0"/>
              <a:t> ID</a:t>
            </a:r>
            <a:r>
              <a:rPr lang="ko-KR" altLang="ko-KR" dirty="0"/>
              <a:t>의 장소를 검색하여 세부 정보를 반환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en-US" altLang="ko-KR" dirty="0"/>
              <a:t>- - GET/POST </a:t>
            </a:r>
            <a:r>
              <a:rPr lang="en-US" altLang="ko-KR" dirty="0" err="1"/>
              <a:t>요청으로</a:t>
            </a:r>
            <a:r>
              <a:rPr lang="en-US" altLang="ko-KR" dirty="0"/>
              <a:t> </a:t>
            </a:r>
            <a:r>
              <a:rPr lang="en-US" altLang="ko-KR" dirty="0" err="1"/>
              <a:t>location과</a:t>
            </a:r>
            <a:r>
              <a:rPr lang="en-US" altLang="ko-KR" dirty="0"/>
              <a:t> days </a:t>
            </a:r>
            <a:r>
              <a:rPr lang="en-US" altLang="ko-KR" dirty="0" err="1"/>
              <a:t>값을</a:t>
            </a:r>
            <a:r>
              <a:rPr lang="en-US" altLang="ko-KR" dirty="0"/>
              <a:t> </a:t>
            </a:r>
            <a:r>
              <a:rPr lang="en-US" altLang="ko-KR" dirty="0" err="1"/>
              <a:t>받아</a:t>
            </a:r>
            <a:r>
              <a:rPr lang="en-US" altLang="ko-KR" dirty="0"/>
              <a:t> </a:t>
            </a:r>
            <a:r>
              <a:rPr lang="en-US" altLang="ko-KR" dirty="0" err="1"/>
              <a:t>새로운</a:t>
            </a:r>
            <a:r>
              <a:rPr lang="en-US" altLang="ko-KR" dirty="0"/>
              <a:t> </a:t>
            </a:r>
            <a:r>
              <a:rPr lang="en-US" altLang="ko-KR" dirty="0" err="1"/>
              <a:t>일정을</a:t>
            </a:r>
            <a:r>
              <a:rPr lang="en-US" altLang="ko-KR" dirty="0"/>
              <a:t> </a:t>
            </a:r>
            <a:r>
              <a:rPr lang="en-US" altLang="ko-KR" dirty="0" err="1"/>
              <a:t>생성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b="1" dirty="0" err="1"/>
              <a:t>사용된</a:t>
            </a:r>
            <a:r>
              <a:rPr lang="en-US" altLang="ko-KR" b="1" dirty="0"/>
              <a:t> SQL </a:t>
            </a:r>
            <a:r>
              <a:rPr lang="en-US" altLang="ko-KR" b="1" dirty="0" err="1"/>
              <a:t>쿼리</a:t>
            </a:r>
            <a:r>
              <a:rPr lang="en-US" altLang="ko-KR" b="1" dirty="0"/>
              <a:t>:</a:t>
            </a:r>
            <a:endParaRPr lang="ko-KR" altLang="ko-KR" b="1" dirty="0"/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SQL </a:t>
            </a:r>
            <a:r>
              <a:rPr lang="en-US" altLang="ko-KR" dirty="0" err="1"/>
              <a:t>쿼리</a:t>
            </a:r>
            <a:r>
              <a:rPr lang="en-US" altLang="ko-KR" dirty="0"/>
              <a:t> (</a:t>
            </a:r>
            <a:r>
              <a:rPr lang="en-US" altLang="ko-KR" dirty="0" err="1"/>
              <a:t>관광지</a:t>
            </a:r>
            <a:r>
              <a:rPr lang="en-US" altLang="ko-KR" dirty="0"/>
              <a:t> 및 </a:t>
            </a:r>
            <a:r>
              <a:rPr lang="en-US" altLang="ko-KR" dirty="0" err="1"/>
              <a:t>식당</a:t>
            </a:r>
            <a:r>
              <a:rPr lang="en-US" altLang="ko-KR" dirty="0"/>
              <a:t> </a:t>
            </a:r>
            <a:r>
              <a:rPr lang="en-US" altLang="ko-KR" dirty="0" err="1"/>
              <a:t>조회</a:t>
            </a:r>
            <a:r>
              <a:rPr lang="en-US" altLang="ko-KR" dirty="0"/>
              <a:t>):</a:t>
            </a:r>
            <a:br>
              <a:rPr lang="en-US" altLang="ko-KR" dirty="0"/>
            </a:br>
            <a:r>
              <a:rPr lang="en-US" altLang="ko-KR" dirty="0"/>
              <a:t>SELECT Name, City, City2, City3, City4, x, y </a:t>
            </a:r>
            <a:br>
              <a:rPr lang="en-US" altLang="ko-KR" dirty="0"/>
            </a:br>
            <a:r>
              <a:rPr lang="en-US" altLang="ko-KR" dirty="0"/>
              <a:t>FROM attractions </a:t>
            </a:r>
            <a:br>
              <a:rPr lang="en-US" altLang="ko-KR" dirty="0"/>
            </a:br>
            <a:r>
              <a:rPr lang="en-US" altLang="ko-KR" dirty="0"/>
              <a:t>WHERE City = %s AND City2 = %s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SELECT Name, Address, x, y </a:t>
            </a:r>
            <a:br>
              <a:rPr lang="en-US" altLang="ko-KR" dirty="0"/>
            </a:br>
            <a:r>
              <a:rPr lang="en-US" altLang="ko-KR" dirty="0"/>
              <a:t>FROM restaurants </a:t>
            </a:r>
            <a:br>
              <a:rPr lang="en-US" altLang="ko-KR" dirty="0"/>
            </a:br>
            <a:r>
              <a:rPr lang="en-US" altLang="ko-KR" dirty="0"/>
              <a:t>WHERE Address LIKE %s AND Address LIKE %s</a:t>
            </a:r>
            <a:endParaRPr lang="ko-KR" altLang="en-US" dirty="0"/>
          </a:p>
        </p:txBody>
      </p:sp>
      <p:pic>
        <p:nvPicPr>
          <p:cNvPr id="7" name="그림 6" descr="텍스트, 스크린샷, 소프트웨어이(가) 표시된 사진&#10;&#10;자동 생성된 설명"/>
          <p:cNvPicPr/>
          <p:nvPr/>
        </p:nvPicPr>
        <p:blipFill>
          <a:blip r:embed="rId3"/>
          <a:stretch>
            <a:fillRect/>
          </a:stretch>
        </p:blipFill>
        <p:spPr>
          <a:xfrm>
            <a:off x="321296" y="1806216"/>
            <a:ext cx="5664724" cy="4370747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447802" y="147178"/>
            <a:ext cx="9905998" cy="1478570"/>
          </a:xfrm>
        </p:spPr>
        <p:txBody>
          <a:bodyPr>
            <a:noAutofit/>
          </a:bodyPr>
          <a:lstStyle/>
          <a:p>
            <a:r>
              <a:rPr lang="en-US" altLang="ko-KR" sz="5400" b="1" dirty="0" smtClean="0"/>
              <a:t>views.py							#3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86924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1461628" y="2310144"/>
            <a:ext cx="5316718" cy="1077833"/>
            <a:chOff x="0" y="0"/>
            <a:chExt cx="2362204" cy="2222615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3327" y="382848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sz="5400" b="1" dirty="0" smtClean="0"/>
              <a:t>urls.py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42687" y="3808989"/>
            <a:ext cx="9892173" cy="2330827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/</a:t>
            </a:r>
            <a:r>
              <a:rPr lang="af-ZA" altLang="ko-KR" dirty="0"/>
              <a:t>sol/calendar</a:t>
            </a:r>
            <a:r>
              <a:rPr lang="af-ZA" altLang="ko-KR" dirty="0" smtClean="0"/>
              <a:t>/</a:t>
            </a:r>
            <a:endParaRPr lang="en-US" altLang="ko-KR" dirty="0" smtClean="0"/>
          </a:p>
          <a:p>
            <a:r>
              <a:rPr lang="af-ZA" altLang="ko-KR" dirty="0" smtClean="0"/>
              <a:t>calendar </a:t>
            </a:r>
            <a:r>
              <a:rPr lang="ko-KR" altLang="en-US" dirty="0" smtClean="0"/>
              <a:t>의 함수로 </a:t>
            </a:r>
            <a:r>
              <a:rPr lang="en-US" altLang="ko-KR" dirty="0" err="1" smtClean="0"/>
              <a:t>locatio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days </a:t>
            </a:r>
            <a:r>
              <a:rPr lang="ko-KR" altLang="en-US" dirty="0" smtClean="0"/>
              <a:t>값을 받아 초기 여행 일정을 생성</a:t>
            </a:r>
            <a:r>
              <a:rPr lang="en-US" altLang="ko-KR" dirty="0" smtClean="0"/>
              <a:t>, GET - JSON</a:t>
            </a:r>
            <a:endParaRPr lang="af-ZA" altLang="ko-KR" dirty="0"/>
          </a:p>
          <a:p>
            <a:endParaRPr lang="af-ZA" altLang="ko-KR" dirty="0" smtClean="0"/>
          </a:p>
          <a:p>
            <a:r>
              <a:rPr lang="af-ZA" altLang="ko-KR" dirty="0" smtClean="0"/>
              <a:t>/sol/calendar/</a:t>
            </a:r>
            <a:r>
              <a:rPr lang="af-ZA" altLang="ko-KR" dirty="0"/>
              <a:t>&lt;int:place_id</a:t>
            </a:r>
            <a:r>
              <a:rPr lang="af-ZA" altLang="ko-KR" dirty="0" smtClean="0"/>
              <a:t>&gt;/</a:t>
            </a:r>
            <a:endParaRPr lang="af-ZA" altLang="ko-KR" dirty="0"/>
          </a:p>
          <a:p>
            <a:r>
              <a:rPr lang="af-ZA" altLang="ko-KR" dirty="0" smtClean="0"/>
              <a:t>calendar_place</a:t>
            </a:r>
            <a:r>
              <a:rPr lang="ko-KR" altLang="en-US" dirty="0" smtClean="0"/>
              <a:t>의 함수로 생성된 여행 일정 정보를 개별로 자세하게 요청</a:t>
            </a:r>
            <a:r>
              <a:rPr lang="en-US" altLang="ko-KR" dirty="0" smtClean="0"/>
              <a:t>, POST - JSON</a:t>
            </a:r>
            <a:endParaRPr lang="af-ZA" altLang="ko-KR" dirty="0"/>
          </a:p>
          <a:p>
            <a:endParaRPr lang="af-ZA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76" y="2451548"/>
            <a:ext cx="5094698" cy="77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1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21" name="Group 3"/>
          <p:cNvGrpSpPr/>
          <p:nvPr/>
        </p:nvGrpSpPr>
        <p:grpSpPr>
          <a:xfrm>
            <a:off x="447716" y="552548"/>
            <a:ext cx="11194388" cy="5819971"/>
            <a:chOff x="0" y="0"/>
            <a:chExt cx="2362204" cy="2222615"/>
          </a:xfrm>
        </p:grpSpPr>
        <p:sp>
          <p:nvSpPr>
            <p:cNvPr id="22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23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76" y="838151"/>
            <a:ext cx="4200525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6" y="1749997"/>
            <a:ext cx="2552700" cy="1114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776" y="4091342"/>
            <a:ext cx="4133850" cy="19335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156257" y="1046376"/>
            <a:ext cx="1019060" cy="219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37262" y="2019584"/>
            <a:ext cx="1697791" cy="487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4" idx="1"/>
            <a:endCxn id="5" idx="1"/>
          </p:cNvCxnSpPr>
          <p:nvPr/>
        </p:nvCxnSpPr>
        <p:spPr>
          <a:xfrm rot="10800000" flipV="1">
            <a:off x="1054576" y="1147714"/>
            <a:ext cx="12700" cy="1159496"/>
          </a:xfrm>
          <a:prstGeom prst="curvedConnector3">
            <a:avLst>
              <a:gd name="adj1" fmla="val 276494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14"/>
          <p:cNvCxnSpPr>
            <a:stCxn id="5" idx="3"/>
            <a:endCxn id="8" idx="3"/>
          </p:cNvCxnSpPr>
          <p:nvPr/>
        </p:nvCxnSpPr>
        <p:spPr>
          <a:xfrm>
            <a:off x="3607276" y="2307210"/>
            <a:ext cx="2786240" cy="2283820"/>
          </a:xfrm>
          <a:prstGeom prst="curvedConnector3">
            <a:avLst>
              <a:gd name="adj1" fmla="val 1166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6312506" y="5825765"/>
            <a:ext cx="846270" cy="18854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576" y="3157143"/>
            <a:ext cx="5338940" cy="286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4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11" name="Group 3"/>
          <p:cNvGrpSpPr/>
          <p:nvPr/>
        </p:nvGrpSpPr>
        <p:grpSpPr>
          <a:xfrm>
            <a:off x="2034603" y="1494040"/>
            <a:ext cx="8042651" cy="4067775"/>
            <a:chOff x="0" y="0"/>
            <a:chExt cx="2362204" cy="2222615"/>
          </a:xfrm>
        </p:grpSpPr>
        <p:sp>
          <p:nvSpPr>
            <p:cNvPr id="12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3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44" y="1936325"/>
            <a:ext cx="4438650" cy="628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044" y="2974648"/>
            <a:ext cx="6915150" cy="21907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794826" y="2132778"/>
            <a:ext cx="1186809" cy="235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4" idx="1"/>
            <a:endCxn id="5" idx="1"/>
          </p:cNvCxnSpPr>
          <p:nvPr/>
        </p:nvCxnSpPr>
        <p:spPr>
          <a:xfrm rot="10800000" flipV="1">
            <a:off x="2670044" y="2250649"/>
            <a:ext cx="12700" cy="1819373"/>
          </a:xfrm>
          <a:prstGeom prst="curvedConnector3">
            <a:avLst>
              <a:gd name="adj1" fmla="val 350721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1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72638" y="763572"/>
            <a:ext cx="4867871" cy="2253006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46961" y="763572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SET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46961" y="2437172"/>
            <a:ext cx="428431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음식점 데이터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sz="1705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restaurants_table</a:t>
            </a:r>
            <a:endParaRPr lang="en-US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812" y="834256"/>
            <a:ext cx="4696769" cy="2097481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029086"/>
              </p:ext>
            </p:extLst>
          </p:nvPr>
        </p:nvGraphicFramePr>
        <p:xfrm>
          <a:off x="2017335" y="4406810"/>
          <a:ext cx="7905317" cy="103111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29331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1129331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  <a:gridCol w="1129331">
                  <a:extLst>
                    <a:ext uri="{9D8B030D-6E8A-4147-A177-3AD203B41FA5}">
                      <a16:colId xmlns:a16="http://schemas.microsoft.com/office/drawing/2014/main" val="4121769233"/>
                    </a:ext>
                  </a:extLst>
                </a:gridCol>
                <a:gridCol w="1129331">
                  <a:extLst>
                    <a:ext uri="{9D8B030D-6E8A-4147-A177-3AD203B41FA5}">
                      <a16:colId xmlns:a16="http://schemas.microsoft.com/office/drawing/2014/main" val="1762944869"/>
                    </a:ext>
                  </a:extLst>
                </a:gridCol>
                <a:gridCol w="1129331">
                  <a:extLst>
                    <a:ext uri="{9D8B030D-6E8A-4147-A177-3AD203B41FA5}">
                      <a16:colId xmlns:a16="http://schemas.microsoft.com/office/drawing/2014/main" val="3688564527"/>
                    </a:ext>
                  </a:extLst>
                </a:gridCol>
                <a:gridCol w="1129331">
                  <a:extLst>
                    <a:ext uri="{9D8B030D-6E8A-4147-A177-3AD203B41FA5}">
                      <a16:colId xmlns:a16="http://schemas.microsoft.com/office/drawing/2014/main" val="3944786188"/>
                    </a:ext>
                  </a:extLst>
                </a:gridCol>
                <a:gridCol w="1129331">
                  <a:extLst>
                    <a:ext uri="{9D8B030D-6E8A-4147-A177-3AD203B41FA5}">
                      <a16:colId xmlns:a16="http://schemas.microsoft.com/office/drawing/2014/main" val="3205856984"/>
                    </a:ext>
                  </a:extLst>
                </a:gridCol>
              </a:tblGrid>
              <a:tr h="360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Num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Call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Post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Address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Name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X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223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고유 번호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전화 번호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우편 번호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주소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식당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경도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위도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223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double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double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19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20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72638" y="923827"/>
            <a:ext cx="4867871" cy="2158738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5046" y="827629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SET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5046" y="2510656"/>
            <a:ext cx="428431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숙소 데이터</a:t>
            </a:r>
            <a:endParaRPr lang="en-US" altLang="ko-KR" sz="1705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388"/>
              </a:lnSpc>
            </a:pPr>
            <a:r>
              <a:rPr lang="en-US" sz="1705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accommodations_table</a:t>
            </a:r>
            <a:endParaRPr lang="en-US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77" y="1013487"/>
            <a:ext cx="4696132" cy="1955955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761080"/>
              </p:ext>
            </p:extLst>
          </p:nvPr>
        </p:nvGraphicFramePr>
        <p:xfrm>
          <a:off x="2707062" y="4751109"/>
          <a:ext cx="6777876" cy="107561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29646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1129646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  <a:gridCol w="1129646">
                  <a:extLst>
                    <a:ext uri="{9D8B030D-6E8A-4147-A177-3AD203B41FA5}">
                      <a16:colId xmlns:a16="http://schemas.microsoft.com/office/drawing/2014/main" val="4121769233"/>
                    </a:ext>
                  </a:extLst>
                </a:gridCol>
                <a:gridCol w="1129646">
                  <a:extLst>
                    <a:ext uri="{9D8B030D-6E8A-4147-A177-3AD203B41FA5}">
                      <a16:colId xmlns:a16="http://schemas.microsoft.com/office/drawing/2014/main" val="1762944869"/>
                    </a:ext>
                  </a:extLst>
                </a:gridCol>
                <a:gridCol w="1129646">
                  <a:extLst>
                    <a:ext uri="{9D8B030D-6E8A-4147-A177-3AD203B41FA5}">
                      <a16:colId xmlns:a16="http://schemas.microsoft.com/office/drawing/2014/main" val="3688564527"/>
                    </a:ext>
                  </a:extLst>
                </a:gridCol>
                <a:gridCol w="1129646">
                  <a:extLst>
                    <a:ext uri="{9D8B030D-6E8A-4147-A177-3AD203B41FA5}">
                      <a16:colId xmlns:a16="http://schemas.microsoft.com/office/drawing/2014/main" val="3944786188"/>
                    </a:ext>
                  </a:extLst>
                </a:gridCol>
              </a:tblGrid>
              <a:tr h="376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Num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Name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Address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Latitude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Longitude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Cat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3497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고유번호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숙소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주소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위도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경도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분류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34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double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double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text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822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0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1554" y="867262"/>
            <a:ext cx="4867871" cy="2469823"/>
            <a:chOff x="0" y="0"/>
            <a:chExt cx="2362204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2204" cy="2222615"/>
            </a:xfrm>
            <a:custGeom>
              <a:avLst/>
              <a:gdLst/>
              <a:ahLst/>
              <a:cxnLst/>
              <a:rect l="l" t="t" r="r" b="b"/>
              <a:pathLst>
                <a:path w="2362204" h="2222615">
                  <a:moveTo>
                    <a:pt x="54074" y="0"/>
                  </a:moveTo>
                  <a:lnTo>
                    <a:pt x="2308130" y="0"/>
                  </a:lnTo>
                  <a:cubicBezTo>
                    <a:pt x="2337994" y="0"/>
                    <a:pt x="2362204" y="24210"/>
                    <a:pt x="2362204" y="54074"/>
                  </a:cubicBezTo>
                  <a:lnTo>
                    <a:pt x="2362204" y="2168541"/>
                  </a:lnTo>
                  <a:cubicBezTo>
                    <a:pt x="2362204" y="2182882"/>
                    <a:pt x="2356507" y="2196636"/>
                    <a:pt x="2346366" y="2206777"/>
                  </a:cubicBezTo>
                  <a:cubicBezTo>
                    <a:pt x="2336225" y="2216918"/>
                    <a:pt x="2322471" y="2222615"/>
                    <a:pt x="2308130" y="2222615"/>
                  </a:cubicBezTo>
                  <a:lnTo>
                    <a:pt x="54074" y="2222615"/>
                  </a:lnTo>
                  <a:cubicBezTo>
                    <a:pt x="39733" y="2222615"/>
                    <a:pt x="25979" y="2216918"/>
                    <a:pt x="15838" y="2206777"/>
                  </a:cubicBezTo>
                  <a:cubicBezTo>
                    <a:pt x="5697" y="2196636"/>
                    <a:pt x="0" y="2182882"/>
                    <a:pt x="0" y="2168541"/>
                  </a:cubicBezTo>
                  <a:lnTo>
                    <a:pt x="0" y="54074"/>
                  </a:lnTo>
                  <a:cubicBezTo>
                    <a:pt x="0" y="39733"/>
                    <a:pt x="5697" y="25979"/>
                    <a:pt x="15838" y="15838"/>
                  </a:cubicBezTo>
                  <a:cubicBezTo>
                    <a:pt x="25979" y="5697"/>
                    <a:pt x="39733" y="0"/>
                    <a:pt x="5407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62204" cy="22797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37400" y="903410"/>
            <a:ext cx="34518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055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>
              <a:lnSpc>
                <a:spcPts val="4826"/>
              </a:lnSpc>
            </a:pPr>
            <a:r>
              <a:rPr lang="en-US" sz="4055" b="1" dirty="0" err="1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ChatBot</a:t>
            </a:r>
            <a:endParaRPr lang="en-US" sz="405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7400" y="2586437"/>
            <a:ext cx="428431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8"/>
              </a:lnSpc>
            </a:pPr>
            <a:r>
              <a:rPr lang="ko-KR" altLang="en-US" sz="1705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사용자별</a:t>
            </a:r>
            <a:r>
              <a:rPr lang="ko-KR" altLang="en-US" sz="1705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세션 </a:t>
            </a:r>
            <a:r>
              <a:rPr lang="en-US" altLang="ko-KR" sz="1705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</a:t>
            </a:r>
          </a:p>
          <a:p>
            <a:pPr>
              <a:lnSpc>
                <a:spcPts val="2388"/>
              </a:lnSpc>
            </a:pPr>
            <a:r>
              <a:rPr lang="en-US" sz="1705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chatbot_chatsession</a:t>
            </a:r>
            <a:endParaRPr lang="en-US" sz="170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800542"/>
              </p:ext>
            </p:extLst>
          </p:nvPr>
        </p:nvGraphicFramePr>
        <p:xfrm>
          <a:off x="1691155" y="4663524"/>
          <a:ext cx="9041015" cy="120872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08203">
                  <a:extLst>
                    <a:ext uri="{9D8B030D-6E8A-4147-A177-3AD203B41FA5}">
                      <a16:colId xmlns:a16="http://schemas.microsoft.com/office/drawing/2014/main" val="3485748269"/>
                    </a:ext>
                  </a:extLst>
                </a:gridCol>
                <a:gridCol w="1808203">
                  <a:extLst>
                    <a:ext uri="{9D8B030D-6E8A-4147-A177-3AD203B41FA5}">
                      <a16:colId xmlns:a16="http://schemas.microsoft.com/office/drawing/2014/main" val="2410583487"/>
                    </a:ext>
                  </a:extLst>
                </a:gridCol>
                <a:gridCol w="1808203">
                  <a:extLst>
                    <a:ext uri="{9D8B030D-6E8A-4147-A177-3AD203B41FA5}">
                      <a16:colId xmlns:a16="http://schemas.microsoft.com/office/drawing/2014/main" val="3604446837"/>
                    </a:ext>
                  </a:extLst>
                </a:gridCol>
                <a:gridCol w="1808203">
                  <a:extLst>
                    <a:ext uri="{9D8B030D-6E8A-4147-A177-3AD203B41FA5}">
                      <a16:colId xmlns:a16="http://schemas.microsoft.com/office/drawing/2014/main" val="4121769233"/>
                    </a:ext>
                  </a:extLst>
                </a:gridCol>
                <a:gridCol w="1808203">
                  <a:extLst>
                    <a:ext uri="{9D8B030D-6E8A-4147-A177-3AD203B41FA5}">
                      <a16:colId xmlns:a16="http://schemas.microsoft.com/office/drawing/2014/main" val="1762944869"/>
                    </a:ext>
                  </a:extLst>
                </a:gridCol>
              </a:tblGrid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필드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session_id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location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days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created_at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610645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고유 </a:t>
                      </a:r>
                      <a:r>
                        <a:rPr lang="en-US" altLang="ko-KR" sz="1600" dirty="0" smtClean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여행 장소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여행 기간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생성 시간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27919"/>
                  </a:ext>
                </a:extLst>
              </a:tr>
              <a:tr h="40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데이터 타입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CharField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CharField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IntegerField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DateTimeField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03625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72" y="987115"/>
            <a:ext cx="4664725" cy="219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1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회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회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회로</Template>
  <TotalTime>1458</TotalTime>
  <Words>2159</Words>
  <Application>Microsoft Office PowerPoint</Application>
  <PresentationFormat>와이드스크린</PresentationFormat>
  <Paragraphs>604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6" baseType="lpstr">
      <vt:lpstr>Poppins</vt:lpstr>
      <vt:lpstr>Poppins Bold</vt:lpstr>
      <vt:lpstr>맑은 고딕</vt:lpstr>
      <vt:lpstr>Arial</vt:lpstr>
      <vt:lpstr>Trebuchet MS</vt:lpstr>
      <vt:lpstr>Tw Cen MT</vt:lpstr>
      <vt:lpstr>회로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settings.py     #1</vt:lpstr>
      <vt:lpstr>PowerPoint 프레젠테이션</vt:lpstr>
      <vt:lpstr>urls.py</vt:lpstr>
      <vt:lpstr>PowerPoint 프레젠테이션</vt:lpstr>
      <vt:lpstr>views.py       #1</vt:lpstr>
      <vt:lpstr>views.py       #2</vt:lpstr>
      <vt:lpstr>sql_templates.py</vt:lpstr>
      <vt:lpstr>urls.py</vt:lpstr>
      <vt:lpstr>PowerPoint 프레젠테이션</vt:lpstr>
      <vt:lpstr>views.py       #1</vt:lpstr>
      <vt:lpstr>views.py       #2</vt:lpstr>
      <vt:lpstr>urls.py</vt:lpstr>
      <vt:lpstr>PowerPoint 프레젠테이션</vt:lpstr>
      <vt:lpstr>PowerPoint 프레젠테이션</vt:lpstr>
      <vt:lpstr>PowerPoint 프레젠테이션</vt:lpstr>
      <vt:lpstr>views.py       #1</vt:lpstr>
      <vt:lpstr>PowerPoint 프레젠테이션</vt:lpstr>
      <vt:lpstr>chatbot_chat.py   #1</vt:lpstr>
      <vt:lpstr>chatbot_chat.py   #2</vt:lpstr>
      <vt:lpstr>PowerPoint 프레젠테이션</vt:lpstr>
      <vt:lpstr>models.py</vt:lpstr>
      <vt:lpstr>travel_tags.py</vt:lpstr>
      <vt:lpstr>middleware.py</vt:lpstr>
      <vt:lpstr>urls.py</vt:lpstr>
      <vt:lpstr>PowerPoint 프레젠테이션</vt:lpstr>
      <vt:lpstr>PowerPoint 프레젠테이션</vt:lpstr>
      <vt:lpstr>PowerPoint 프레젠테이션</vt:lpstr>
      <vt:lpstr>PowerPoint 프레젠테이션</vt:lpstr>
      <vt:lpstr>views.py       #1</vt:lpstr>
      <vt:lpstr>views.py       #2</vt:lpstr>
      <vt:lpstr>views.py       #3</vt:lpstr>
      <vt:lpstr>urls.py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유찬</dc:creator>
  <cp:lastModifiedBy>최 유찬</cp:lastModifiedBy>
  <cp:revision>254</cp:revision>
  <dcterms:created xsi:type="dcterms:W3CDTF">2024-12-02T04:24:16Z</dcterms:created>
  <dcterms:modified xsi:type="dcterms:W3CDTF">2024-12-05T05:59:56Z</dcterms:modified>
</cp:coreProperties>
</file>